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284" r:id="rId3"/>
    <p:sldId id="296" r:id="rId4"/>
    <p:sldId id="406" r:id="rId5"/>
    <p:sldId id="367" r:id="rId6"/>
    <p:sldId id="369" r:id="rId7"/>
    <p:sldId id="370" r:id="rId8"/>
    <p:sldId id="371" r:id="rId9"/>
    <p:sldId id="372" r:id="rId10"/>
    <p:sldId id="373" r:id="rId11"/>
    <p:sldId id="407" r:id="rId12"/>
    <p:sldId id="375" r:id="rId13"/>
    <p:sldId id="376" r:id="rId14"/>
    <p:sldId id="377" r:id="rId15"/>
    <p:sldId id="378" r:id="rId16"/>
    <p:sldId id="379" r:id="rId17"/>
    <p:sldId id="380" r:id="rId18"/>
    <p:sldId id="408" r:id="rId19"/>
    <p:sldId id="382" r:id="rId20"/>
    <p:sldId id="383" r:id="rId21"/>
    <p:sldId id="388" r:id="rId22"/>
    <p:sldId id="389" r:id="rId23"/>
    <p:sldId id="364" r:id="rId24"/>
    <p:sldId id="409" r:id="rId25"/>
    <p:sldId id="393" r:id="rId26"/>
    <p:sldId id="394" r:id="rId27"/>
    <p:sldId id="413" r:id="rId28"/>
    <p:sldId id="411" r:id="rId29"/>
    <p:sldId id="395" r:id="rId30"/>
    <p:sldId id="414" r:id="rId31"/>
    <p:sldId id="397" r:id="rId32"/>
    <p:sldId id="404" r:id="rId33"/>
    <p:sldId id="416" r:id="rId34"/>
    <p:sldId id="412" r:id="rId35"/>
    <p:sldId id="417" r:id="rId36"/>
    <p:sldId id="316" r:id="rId37"/>
  </p:sldIdLst>
  <p:sldSz cx="9144000" cy="6858000" type="screen4x3"/>
  <p:notesSz cx="9874250" cy="6724650"/>
  <p:embeddedFontLst>
    <p:embeddedFont>
      <p:font typeface="ＭＳ Ｐゴシック" pitchFamily="34" charset="-128"/>
      <p:regular r:id="rId40"/>
    </p:embeddedFont>
    <p:embeddedFont>
      <p:font typeface="Arial Narrow" pitchFamily="34" charset="0"/>
      <p:regular r:id="rId41"/>
      <p:bold r:id="rId42"/>
      <p:italic r:id="rId43"/>
      <p:boldItalic r:id="rId44"/>
    </p:embeddedFont>
    <p:embeddedFont>
      <p:font typeface="Calibri" pitchFamily="34" charset="0"/>
      <p:regular r:id="rId45"/>
      <p:bold r:id="rId46"/>
      <p:italic r:id="rId47"/>
      <p:boldItalic r:id="rId48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618F"/>
    <a:srgbClr val="81ADD5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90" y="-6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4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3.fntdata"/><Relationship Id="rId47" Type="http://schemas.openxmlformats.org/officeDocument/2006/relationships/font" Target="fonts/font8.fntdata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1.fntdata"/><Relationship Id="rId45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5.fntdata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4.fntdata"/><Relationship Id="rId48" Type="http://schemas.openxmlformats.org/officeDocument/2006/relationships/font" Target="fonts/font9.fntdata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46" Type="http://schemas.openxmlformats.org/officeDocument/2006/relationships/font" Target="fonts/font7.fntdata"/><Relationship Id="rId20" Type="http://schemas.openxmlformats.org/officeDocument/2006/relationships/slide" Target="slides/slide19.xml"/><Relationship Id="rId41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4E3849-73BD-2043-A9FB-710030E94B2D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mk"/>
        </a:p>
      </dgm:t>
    </dgm:pt>
    <dgm:pt modelId="{C1BA56E3-F69C-0145-AC7D-7D3759C29511}">
      <dgm:prSet phldrT="[Text]"/>
      <dgm:spPr/>
      <dgm:t>
        <a:bodyPr/>
        <a:lstStyle/>
        <a:p>
          <a:pPr algn="l" rtl="0"/>
          <a:r>
            <a:rPr lang="mk" b="0" i="0" u="none"/>
            <a:t>Меѓуагенциска соработка</a:t>
          </a:r>
          <a:endParaRPr lang="mk" dirty="0"/>
        </a:p>
      </dgm:t>
    </dgm:pt>
    <dgm:pt modelId="{EE621696-9E5F-2745-B89A-6F158222FA48}" type="parTrans" cxnId="{6ABF3D16-B5B7-E940-9498-4EA6AFA80037}">
      <dgm:prSet/>
      <dgm:spPr/>
      <dgm:t>
        <a:bodyPr/>
        <a:lstStyle/>
        <a:p>
          <a:endParaRPr lang="mk"/>
        </a:p>
      </dgm:t>
    </dgm:pt>
    <dgm:pt modelId="{F82242BA-72E3-6642-8B6B-305B715F78E3}" type="sibTrans" cxnId="{6ABF3D16-B5B7-E940-9498-4EA6AFA80037}">
      <dgm:prSet/>
      <dgm:spPr/>
      <dgm:t>
        <a:bodyPr/>
        <a:lstStyle/>
        <a:p>
          <a:endParaRPr lang="mk"/>
        </a:p>
      </dgm:t>
    </dgm:pt>
    <dgm:pt modelId="{9B7E8354-4003-C045-844F-400C1C35C5B2}">
      <dgm:prSet phldrT="[Text]"/>
      <dgm:spPr/>
      <dgm:t>
        <a:bodyPr/>
        <a:lstStyle/>
        <a:p>
          <a:pPr algn="l" rtl="0"/>
          <a:r>
            <a:rPr lang="mk" b="0" i="0" u="none"/>
            <a:t>Насочување на вниманието кон криминалците </a:t>
          </a:r>
          <a:endParaRPr lang="mk" dirty="0"/>
        </a:p>
      </dgm:t>
    </dgm:pt>
    <dgm:pt modelId="{8B765399-B181-DC49-8803-E4D0CC53CFBF}" type="parTrans" cxnId="{0DC3D4D6-E9A1-0C4C-96F1-1F6CF2627841}">
      <dgm:prSet/>
      <dgm:spPr/>
      <dgm:t>
        <a:bodyPr/>
        <a:lstStyle/>
        <a:p>
          <a:endParaRPr lang="mk"/>
        </a:p>
      </dgm:t>
    </dgm:pt>
    <dgm:pt modelId="{55AD63A9-58F0-DC49-83BD-54FEDA98705A}" type="sibTrans" cxnId="{0DC3D4D6-E9A1-0C4C-96F1-1F6CF2627841}">
      <dgm:prSet/>
      <dgm:spPr/>
      <dgm:t>
        <a:bodyPr/>
        <a:lstStyle/>
        <a:p>
          <a:endParaRPr lang="mk"/>
        </a:p>
      </dgm:t>
    </dgm:pt>
    <dgm:pt modelId="{83CDEC5A-20E6-6540-AAE3-C151C8DFC5A1}">
      <dgm:prSet phldrT="[Text]"/>
      <dgm:spPr/>
      <dgm:t>
        <a:bodyPr/>
        <a:lstStyle/>
        <a:p>
          <a:pPr algn="l" rtl="0"/>
          <a:r>
            <a:rPr lang="mk" b="0" i="0" u="none"/>
            <a:t>Насочување на вниманието кон профитот од кривично дело</a:t>
          </a:r>
          <a:endParaRPr lang="mk" dirty="0"/>
        </a:p>
      </dgm:t>
    </dgm:pt>
    <dgm:pt modelId="{65520B0D-641D-6E43-A1FE-F4F84F4D8372}" type="parTrans" cxnId="{4C50CC5E-FD54-4B40-A318-80C4BC9078FE}">
      <dgm:prSet/>
      <dgm:spPr/>
      <dgm:t>
        <a:bodyPr/>
        <a:lstStyle/>
        <a:p>
          <a:endParaRPr lang="mk"/>
        </a:p>
      </dgm:t>
    </dgm:pt>
    <dgm:pt modelId="{7A417D4C-4883-B545-B4DD-4F500D6ECDDB}" type="sibTrans" cxnId="{4C50CC5E-FD54-4B40-A318-80C4BC9078FE}">
      <dgm:prSet/>
      <dgm:spPr/>
      <dgm:t>
        <a:bodyPr/>
        <a:lstStyle/>
        <a:p>
          <a:endParaRPr lang="mk"/>
        </a:p>
      </dgm:t>
    </dgm:pt>
    <dgm:pt modelId="{7EB74EC9-9CDB-B144-B50E-77E6DAD45831}">
      <dgm:prSet phldrT="[Text]"/>
      <dgm:spPr/>
      <dgm:t>
        <a:bodyPr/>
        <a:lstStyle/>
        <a:p>
          <a:pPr algn="l" rtl="0"/>
          <a:r>
            <a:rPr lang="mk" b="0" i="0" u="none"/>
            <a:t>Синергии меѓу агенциите</a:t>
          </a:r>
          <a:endParaRPr lang="mk" dirty="0"/>
        </a:p>
      </dgm:t>
    </dgm:pt>
    <dgm:pt modelId="{6364BB51-CEB9-0E4C-953E-E8B2E09A9CF4}" type="parTrans" cxnId="{ECD1FABF-7747-C44D-9E47-908C277C4C40}">
      <dgm:prSet/>
      <dgm:spPr/>
      <dgm:t>
        <a:bodyPr/>
        <a:lstStyle/>
        <a:p>
          <a:endParaRPr lang="mk"/>
        </a:p>
      </dgm:t>
    </dgm:pt>
    <dgm:pt modelId="{5390279D-6839-7F47-8BD3-076633F635F7}" type="sibTrans" cxnId="{ECD1FABF-7747-C44D-9E47-908C277C4C40}">
      <dgm:prSet/>
      <dgm:spPr/>
      <dgm:t>
        <a:bodyPr/>
        <a:lstStyle/>
        <a:p>
          <a:endParaRPr lang="mk"/>
        </a:p>
      </dgm:t>
    </dgm:pt>
    <dgm:pt modelId="{D92279E9-C059-8D40-B5AC-AFDDCED226C6}">
      <dgm:prSet phldrT="[Text]"/>
      <dgm:spPr/>
      <dgm:t>
        <a:bodyPr/>
        <a:lstStyle/>
        <a:p>
          <a:pPr algn="l" rtl="0"/>
          <a:r>
            <a:rPr lang="mk" b="0" i="0" u="none"/>
            <a:t>Поделба на работата</a:t>
          </a:r>
          <a:endParaRPr lang="mk" dirty="0"/>
        </a:p>
      </dgm:t>
    </dgm:pt>
    <dgm:pt modelId="{74220E76-1C4B-4042-8F36-A50E9FF11BB1}" type="parTrans" cxnId="{DCFE7E18-6019-0141-83FD-598BE7694B1C}">
      <dgm:prSet/>
      <dgm:spPr/>
      <dgm:t>
        <a:bodyPr/>
        <a:lstStyle/>
        <a:p>
          <a:endParaRPr lang="mk"/>
        </a:p>
      </dgm:t>
    </dgm:pt>
    <dgm:pt modelId="{EE0F0E63-A0F1-A247-9323-D1E8DA6816AB}" type="sibTrans" cxnId="{DCFE7E18-6019-0141-83FD-598BE7694B1C}">
      <dgm:prSet/>
      <dgm:spPr/>
      <dgm:t>
        <a:bodyPr/>
        <a:lstStyle/>
        <a:p>
          <a:endParaRPr lang="mk"/>
        </a:p>
      </dgm:t>
    </dgm:pt>
    <dgm:pt modelId="{7A1F7BAE-8BC7-C74F-B31D-7C8E685A4818}">
      <dgm:prSet phldrT="[Text]"/>
      <dgm:spPr/>
      <dgm:t>
        <a:bodyPr/>
        <a:lstStyle/>
        <a:p>
          <a:pPr algn="l" rtl="0"/>
          <a:r>
            <a:rPr lang="mk" b="0" i="0" u="none"/>
            <a:t>Комуникација (работна група, состаноци итн.)</a:t>
          </a:r>
          <a:endParaRPr lang="mk" dirty="0"/>
        </a:p>
      </dgm:t>
    </dgm:pt>
    <dgm:pt modelId="{07B716FD-D97B-1F47-9D88-1CB3C2BFD345}" type="parTrans" cxnId="{3380D084-CD90-9A4C-9769-4F4E38F289E9}">
      <dgm:prSet/>
      <dgm:spPr/>
      <dgm:t>
        <a:bodyPr/>
        <a:lstStyle/>
        <a:p>
          <a:endParaRPr lang="mk"/>
        </a:p>
      </dgm:t>
    </dgm:pt>
    <dgm:pt modelId="{33E2BBCD-7EDD-434E-8995-680AFC834F79}" type="sibTrans" cxnId="{3380D084-CD90-9A4C-9769-4F4E38F289E9}">
      <dgm:prSet/>
      <dgm:spPr/>
      <dgm:t>
        <a:bodyPr/>
        <a:lstStyle/>
        <a:p>
          <a:endParaRPr lang="mk"/>
        </a:p>
      </dgm:t>
    </dgm:pt>
    <dgm:pt modelId="{1AD76931-4502-DC47-A94D-DD03B8558962}">
      <dgm:prSet phldrT="[Text]"/>
      <dgm:spPr/>
      <dgm:t>
        <a:bodyPr/>
        <a:lstStyle/>
        <a:p>
          <a:pPr algn="l" rtl="0"/>
          <a:r>
            <a:rPr lang="mk" b="0" i="0" u="none"/>
            <a:t>Проток на информации</a:t>
          </a:r>
          <a:endParaRPr lang="mk" dirty="0"/>
        </a:p>
      </dgm:t>
    </dgm:pt>
    <dgm:pt modelId="{9E05B79B-F7CC-DA4D-8E9D-61077F1E728F}" type="parTrans" cxnId="{33754403-B638-644B-A64A-DFA4F0B69DA2}">
      <dgm:prSet/>
      <dgm:spPr/>
      <dgm:t>
        <a:bodyPr/>
        <a:lstStyle/>
        <a:p>
          <a:endParaRPr lang="mk"/>
        </a:p>
      </dgm:t>
    </dgm:pt>
    <dgm:pt modelId="{6421CCBD-3E19-BF4C-9096-7C67CB2DB3FE}" type="sibTrans" cxnId="{33754403-B638-644B-A64A-DFA4F0B69DA2}">
      <dgm:prSet/>
      <dgm:spPr/>
      <dgm:t>
        <a:bodyPr/>
        <a:lstStyle/>
        <a:p>
          <a:endParaRPr lang="mk"/>
        </a:p>
      </dgm:t>
    </dgm:pt>
    <dgm:pt modelId="{56BD5FD8-D503-BE4F-BB9B-439E0AC04588}">
      <dgm:prSet phldrT="[Text]"/>
      <dgm:spPr/>
      <dgm:t>
        <a:bodyPr/>
        <a:lstStyle/>
        <a:p>
          <a:pPr algn="l" rtl="0"/>
          <a:r>
            <a:rPr lang="mk" b="0" i="0" u="none"/>
            <a:t>Правна рамка</a:t>
          </a:r>
        </a:p>
      </dgm:t>
    </dgm:pt>
    <dgm:pt modelId="{6161F828-A10B-F145-A071-A7EFADD4D401}" type="parTrans" cxnId="{B4F2AE61-C296-EE48-B4E3-4DF58C76DFCD}">
      <dgm:prSet/>
      <dgm:spPr/>
      <dgm:t>
        <a:bodyPr/>
        <a:lstStyle/>
        <a:p>
          <a:endParaRPr lang="mk"/>
        </a:p>
      </dgm:t>
    </dgm:pt>
    <dgm:pt modelId="{5DEAB86C-D8F0-8246-BF7A-48E8B0EDAEC0}" type="sibTrans" cxnId="{B4F2AE61-C296-EE48-B4E3-4DF58C76DFCD}">
      <dgm:prSet/>
      <dgm:spPr/>
      <dgm:t>
        <a:bodyPr/>
        <a:lstStyle/>
        <a:p>
          <a:endParaRPr lang="mk"/>
        </a:p>
      </dgm:t>
    </dgm:pt>
    <dgm:pt modelId="{8A9D899C-D83E-8546-8BFB-D06B1B9DFB6A}">
      <dgm:prSet phldrT="[Text]"/>
      <dgm:spPr/>
      <dgm:t>
        <a:bodyPr/>
        <a:lstStyle/>
        <a:p>
          <a:pPr algn="l" rtl="0"/>
          <a:r>
            <a:rPr lang="mk" b="0" i="0" u="none"/>
            <a:t>Решавање на практичните пречки</a:t>
          </a:r>
          <a:endParaRPr lang="mk" dirty="0"/>
        </a:p>
      </dgm:t>
    </dgm:pt>
    <dgm:pt modelId="{C90F0033-8C7B-BB45-ABD6-259B364C6C52}" type="parTrans" cxnId="{D7876165-8337-6543-BD1F-DB4CA31AF4A3}">
      <dgm:prSet/>
      <dgm:spPr/>
      <dgm:t>
        <a:bodyPr/>
        <a:lstStyle/>
        <a:p>
          <a:endParaRPr lang="mk"/>
        </a:p>
      </dgm:t>
    </dgm:pt>
    <dgm:pt modelId="{10EC5CC0-0492-7344-911B-C4D912FE2708}" type="sibTrans" cxnId="{D7876165-8337-6543-BD1F-DB4CA31AF4A3}">
      <dgm:prSet/>
      <dgm:spPr/>
      <dgm:t>
        <a:bodyPr/>
        <a:lstStyle/>
        <a:p>
          <a:endParaRPr lang="mk"/>
        </a:p>
      </dgm:t>
    </dgm:pt>
    <dgm:pt modelId="{2CAC9D41-444F-1F4D-AA4E-D8F991AFFDDB}" type="pres">
      <dgm:prSet presAssocID="{1B4E3849-73BD-2043-A9FB-710030E94B2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mk"/>
        </a:p>
      </dgm:t>
    </dgm:pt>
    <dgm:pt modelId="{F19FE974-1753-9041-A736-489DAFCEF25D}" type="pres">
      <dgm:prSet presAssocID="{C1BA56E3-F69C-0145-AC7D-7D3759C29511}" presName="centerShape" presStyleLbl="node0" presStyleIdx="0" presStyleCnt="1"/>
      <dgm:spPr/>
      <dgm:t>
        <a:bodyPr/>
        <a:lstStyle/>
        <a:p>
          <a:endParaRPr lang="mk"/>
        </a:p>
      </dgm:t>
    </dgm:pt>
    <dgm:pt modelId="{B2891AA5-23A9-7749-B281-095175C1502C}" type="pres">
      <dgm:prSet presAssocID="{8B765399-B181-DC49-8803-E4D0CC53CFBF}" presName="parTrans" presStyleLbl="bgSibTrans2D1" presStyleIdx="0" presStyleCnt="8"/>
      <dgm:spPr/>
      <dgm:t>
        <a:bodyPr/>
        <a:lstStyle/>
        <a:p>
          <a:endParaRPr lang="mk"/>
        </a:p>
      </dgm:t>
    </dgm:pt>
    <dgm:pt modelId="{853932B7-1D71-4044-B7FC-AD3D90C2F5DF}" type="pres">
      <dgm:prSet presAssocID="{9B7E8354-4003-C045-844F-400C1C35C5B2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mk"/>
        </a:p>
      </dgm:t>
    </dgm:pt>
    <dgm:pt modelId="{96F9ADF4-5834-524B-B935-4AEE086DBDE5}" type="pres">
      <dgm:prSet presAssocID="{65520B0D-641D-6E43-A1FE-F4F84F4D8372}" presName="parTrans" presStyleLbl="bgSibTrans2D1" presStyleIdx="1" presStyleCnt="8"/>
      <dgm:spPr/>
      <dgm:t>
        <a:bodyPr/>
        <a:lstStyle/>
        <a:p>
          <a:endParaRPr lang="mk"/>
        </a:p>
      </dgm:t>
    </dgm:pt>
    <dgm:pt modelId="{20530D22-F0AE-AC48-935E-84EF3ADEB43B}" type="pres">
      <dgm:prSet presAssocID="{83CDEC5A-20E6-6540-AAE3-C151C8DFC5A1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mk"/>
        </a:p>
      </dgm:t>
    </dgm:pt>
    <dgm:pt modelId="{907B1BF8-9DF5-C14D-B85B-B4C810B058C7}" type="pres">
      <dgm:prSet presAssocID="{6364BB51-CEB9-0E4C-953E-E8B2E09A9CF4}" presName="parTrans" presStyleLbl="bgSibTrans2D1" presStyleIdx="2" presStyleCnt="8"/>
      <dgm:spPr/>
      <dgm:t>
        <a:bodyPr/>
        <a:lstStyle/>
        <a:p>
          <a:endParaRPr lang="mk"/>
        </a:p>
      </dgm:t>
    </dgm:pt>
    <dgm:pt modelId="{89973CCA-6B5A-8C41-9F0D-0B7A20E82652}" type="pres">
      <dgm:prSet presAssocID="{7EB74EC9-9CDB-B144-B50E-77E6DAD45831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mk"/>
        </a:p>
      </dgm:t>
    </dgm:pt>
    <dgm:pt modelId="{26323683-9B47-E546-97BC-0947D92A2659}" type="pres">
      <dgm:prSet presAssocID="{74220E76-1C4B-4042-8F36-A50E9FF11BB1}" presName="parTrans" presStyleLbl="bgSibTrans2D1" presStyleIdx="3" presStyleCnt="8"/>
      <dgm:spPr/>
      <dgm:t>
        <a:bodyPr/>
        <a:lstStyle/>
        <a:p>
          <a:endParaRPr lang="mk"/>
        </a:p>
      </dgm:t>
    </dgm:pt>
    <dgm:pt modelId="{150B05FD-D46C-4647-A1F4-159815C42C0F}" type="pres">
      <dgm:prSet presAssocID="{D92279E9-C059-8D40-B5AC-AFDDCED226C6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mk"/>
        </a:p>
      </dgm:t>
    </dgm:pt>
    <dgm:pt modelId="{2F3DFA35-1299-4B45-9438-571808BF9CAC}" type="pres">
      <dgm:prSet presAssocID="{07B716FD-D97B-1F47-9D88-1CB3C2BFD345}" presName="parTrans" presStyleLbl="bgSibTrans2D1" presStyleIdx="4" presStyleCnt="8"/>
      <dgm:spPr/>
      <dgm:t>
        <a:bodyPr/>
        <a:lstStyle/>
        <a:p>
          <a:endParaRPr lang="mk"/>
        </a:p>
      </dgm:t>
    </dgm:pt>
    <dgm:pt modelId="{E2D37C6C-BE28-D544-B328-BACC5349D1A9}" type="pres">
      <dgm:prSet presAssocID="{7A1F7BAE-8BC7-C74F-B31D-7C8E685A4818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mk"/>
        </a:p>
      </dgm:t>
    </dgm:pt>
    <dgm:pt modelId="{9A723371-6B21-2E44-B966-224F53131F90}" type="pres">
      <dgm:prSet presAssocID="{9E05B79B-F7CC-DA4D-8E9D-61077F1E728F}" presName="parTrans" presStyleLbl="bgSibTrans2D1" presStyleIdx="5" presStyleCnt="8"/>
      <dgm:spPr/>
      <dgm:t>
        <a:bodyPr/>
        <a:lstStyle/>
        <a:p>
          <a:endParaRPr lang="mk"/>
        </a:p>
      </dgm:t>
    </dgm:pt>
    <dgm:pt modelId="{F6F0998B-8256-6D49-96F3-BB2E45785A01}" type="pres">
      <dgm:prSet presAssocID="{1AD76931-4502-DC47-A94D-DD03B8558962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mk"/>
        </a:p>
      </dgm:t>
    </dgm:pt>
    <dgm:pt modelId="{A9081245-E981-9847-8172-4F1863DFAB73}" type="pres">
      <dgm:prSet presAssocID="{6161F828-A10B-F145-A071-A7EFADD4D401}" presName="parTrans" presStyleLbl="bgSibTrans2D1" presStyleIdx="6" presStyleCnt="8"/>
      <dgm:spPr/>
      <dgm:t>
        <a:bodyPr/>
        <a:lstStyle/>
        <a:p>
          <a:endParaRPr lang="mk"/>
        </a:p>
      </dgm:t>
    </dgm:pt>
    <dgm:pt modelId="{77BA92DA-20D8-4342-A088-7188AD69A1C5}" type="pres">
      <dgm:prSet presAssocID="{56BD5FD8-D503-BE4F-BB9B-439E0AC04588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mk"/>
        </a:p>
      </dgm:t>
    </dgm:pt>
    <dgm:pt modelId="{9507DA08-4052-B44F-A569-393F0560F44C}" type="pres">
      <dgm:prSet presAssocID="{C90F0033-8C7B-BB45-ABD6-259B364C6C52}" presName="parTrans" presStyleLbl="bgSibTrans2D1" presStyleIdx="7" presStyleCnt="8"/>
      <dgm:spPr/>
      <dgm:t>
        <a:bodyPr/>
        <a:lstStyle/>
        <a:p>
          <a:endParaRPr lang="mk"/>
        </a:p>
      </dgm:t>
    </dgm:pt>
    <dgm:pt modelId="{C0EC6FD9-B5F0-394A-BCE1-33125C5AD319}" type="pres">
      <dgm:prSet presAssocID="{8A9D899C-D83E-8546-8BFB-D06B1B9DFB6A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mk"/>
        </a:p>
      </dgm:t>
    </dgm:pt>
  </dgm:ptLst>
  <dgm:cxnLst>
    <dgm:cxn modelId="{B2ABBCE7-2D4C-4F47-8B2F-6A4938117D45}" type="presOf" srcId="{8B765399-B181-DC49-8803-E4D0CC53CFBF}" destId="{B2891AA5-23A9-7749-B281-095175C1502C}" srcOrd="0" destOrd="0" presId="urn:microsoft.com/office/officeart/2005/8/layout/radial4"/>
    <dgm:cxn modelId="{33754403-B638-644B-A64A-DFA4F0B69DA2}" srcId="{C1BA56E3-F69C-0145-AC7D-7D3759C29511}" destId="{1AD76931-4502-DC47-A94D-DD03B8558962}" srcOrd="5" destOrd="0" parTransId="{9E05B79B-F7CC-DA4D-8E9D-61077F1E728F}" sibTransId="{6421CCBD-3E19-BF4C-9096-7C67CB2DB3FE}"/>
    <dgm:cxn modelId="{B4F2AE61-C296-EE48-B4E3-4DF58C76DFCD}" srcId="{C1BA56E3-F69C-0145-AC7D-7D3759C29511}" destId="{56BD5FD8-D503-BE4F-BB9B-439E0AC04588}" srcOrd="6" destOrd="0" parTransId="{6161F828-A10B-F145-A071-A7EFADD4D401}" sibTransId="{5DEAB86C-D8F0-8246-BF7A-48E8B0EDAEC0}"/>
    <dgm:cxn modelId="{A0600A17-CE85-4E9F-86E4-594B49493087}" type="presOf" srcId="{65520B0D-641D-6E43-A1FE-F4F84F4D8372}" destId="{96F9ADF4-5834-524B-B935-4AEE086DBDE5}" srcOrd="0" destOrd="0" presId="urn:microsoft.com/office/officeart/2005/8/layout/radial4"/>
    <dgm:cxn modelId="{DB3560CC-3D73-4E4C-863B-2D6A4971E8DA}" type="presOf" srcId="{07B716FD-D97B-1F47-9D88-1CB3C2BFD345}" destId="{2F3DFA35-1299-4B45-9438-571808BF9CAC}" srcOrd="0" destOrd="0" presId="urn:microsoft.com/office/officeart/2005/8/layout/radial4"/>
    <dgm:cxn modelId="{0F00D2AE-98ED-47EC-B76C-56756F088C9D}" type="presOf" srcId="{83CDEC5A-20E6-6540-AAE3-C151C8DFC5A1}" destId="{20530D22-F0AE-AC48-935E-84EF3ADEB43B}" srcOrd="0" destOrd="0" presId="urn:microsoft.com/office/officeart/2005/8/layout/radial4"/>
    <dgm:cxn modelId="{2F90FC41-4688-436D-AC01-BDE2984C5D1B}" type="presOf" srcId="{6161F828-A10B-F145-A071-A7EFADD4D401}" destId="{A9081245-E981-9847-8172-4F1863DFAB73}" srcOrd="0" destOrd="0" presId="urn:microsoft.com/office/officeart/2005/8/layout/radial4"/>
    <dgm:cxn modelId="{4348B9C9-38E6-4D80-92B5-D963E78551B6}" type="presOf" srcId="{C90F0033-8C7B-BB45-ABD6-259B364C6C52}" destId="{9507DA08-4052-B44F-A569-393F0560F44C}" srcOrd="0" destOrd="0" presId="urn:microsoft.com/office/officeart/2005/8/layout/radial4"/>
    <dgm:cxn modelId="{F45B9CF4-7281-4B94-8403-1D76AE5C13D4}" type="presOf" srcId="{74220E76-1C4B-4042-8F36-A50E9FF11BB1}" destId="{26323683-9B47-E546-97BC-0947D92A2659}" srcOrd="0" destOrd="0" presId="urn:microsoft.com/office/officeart/2005/8/layout/radial4"/>
    <dgm:cxn modelId="{AAC5BFFB-918C-444A-9325-B01137FB6366}" type="presOf" srcId="{7A1F7BAE-8BC7-C74F-B31D-7C8E685A4818}" destId="{E2D37C6C-BE28-D544-B328-BACC5349D1A9}" srcOrd="0" destOrd="0" presId="urn:microsoft.com/office/officeart/2005/8/layout/radial4"/>
    <dgm:cxn modelId="{EFCE426F-2B8F-4EFC-9D5C-14F160F0B4F1}" type="presOf" srcId="{8A9D899C-D83E-8546-8BFB-D06B1B9DFB6A}" destId="{C0EC6FD9-B5F0-394A-BCE1-33125C5AD319}" srcOrd="0" destOrd="0" presId="urn:microsoft.com/office/officeart/2005/8/layout/radial4"/>
    <dgm:cxn modelId="{F4AF1806-413A-4EF0-8FA5-73461E3C4797}" type="presOf" srcId="{6364BB51-CEB9-0E4C-953E-E8B2E09A9CF4}" destId="{907B1BF8-9DF5-C14D-B85B-B4C810B058C7}" srcOrd="0" destOrd="0" presId="urn:microsoft.com/office/officeart/2005/8/layout/radial4"/>
    <dgm:cxn modelId="{DCFE7E18-6019-0141-83FD-598BE7694B1C}" srcId="{C1BA56E3-F69C-0145-AC7D-7D3759C29511}" destId="{D92279E9-C059-8D40-B5AC-AFDDCED226C6}" srcOrd="3" destOrd="0" parTransId="{74220E76-1C4B-4042-8F36-A50E9FF11BB1}" sibTransId="{EE0F0E63-A0F1-A247-9323-D1E8DA6816AB}"/>
    <dgm:cxn modelId="{4C50CC5E-FD54-4B40-A318-80C4BC9078FE}" srcId="{C1BA56E3-F69C-0145-AC7D-7D3759C29511}" destId="{83CDEC5A-20E6-6540-AAE3-C151C8DFC5A1}" srcOrd="1" destOrd="0" parTransId="{65520B0D-641D-6E43-A1FE-F4F84F4D8372}" sibTransId="{7A417D4C-4883-B545-B4DD-4F500D6ECDDB}"/>
    <dgm:cxn modelId="{264F75EA-EDB1-4B2F-B4C7-41694112D6BF}" type="presOf" srcId="{9E05B79B-F7CC-DA4D-8E9D-61077F1E728F}" destId="{9A723371-6B21-2E44-B966-224F53131F90}" srcOrd="0" destOrd="0" presId="urn:microsoft.com/office/officeart/2005/8/layout/radial4"/>
    <dgm:cxn modelId="{F0952E4E-AE6F-4782-8C02-469B9478640F}" type="presOf" srcId="{D92279E9-C059-8D40-B5AC-AFDDCED226C6}" destId="{150B05FD-D46C-4647-A1F4-159815C42C0F}" srcOrd="0" destOrd="0" presId="urn:microsoft.com/office/officeart/2005/8/layout/radial4"/>
    <dgm:cxn modelId="{D7876165-8337-6543-BD1F-DB4CA31AF4A3}" srcId="{C1BA56E3-F69C-0145-AC7D-7D3759C29511}" destId="{8A9D899C-D83E-8546-8BFB-D06B1B9DFB6A}" srcOrd="7" destOrd="0" parTransId="{C90F0033-8C7B-BB45-ABD6-259B364C6C52}" sibTransId="{10EC5CC0-0492-7344-911B-C4D912FE2708}"/>
    <dgm:cxn modelId="{70A33899-A493-45A7-AF67-7E7723B254E9}" type="presOf" srcId="{9B7E8354-4003-C045-844F-400C1C35C5B2}" destId="{853932B7-1D71-4044-B7FC-AD3D90C2F5DF}" srcOrd="0" destOrd="0" presId="urn:microsoft.com/office/officeart/2005/8/layout/radial4"/>
    <dgm:cxn modelId="{0DC3D4D6-E9A1-0C4C-96F1-1F6CF2627841}" srcId="{C1BA56E3-F69C-0145-AC7D-7D3759C29511}" destId="{9B7E8354-4003-C045-844F-400C1C35C5B2}" srcOrd="0" destOrd="0" parTransId="{8B765399-B181-DC49-8803-E4D0CC53CFBF}" sibTransId="{55AD63A9-58F0-DC49-83BD-54FEDA98705A}"/>
    <dgm:cxn modelId="{50114884-A636-4900-A82C-8BF7C54D24E1}" type="presOf" srcId="{1AD76931-4502-DC47-A94D-DD03B8558962}" destId="{F6F0998B-8256-6D49-96F3-BB2E45785A01}" srcOrd="0" destOrd="0" presId="urn:microsoft.com/office/officeart/2005/8/layout/radial4"/>
    <dgm:cxn modelId="{79632D3A-9264-46E7-BCF6-ED3180B8223A}" type="presOf" srcId="{1B4E3849-73BD-2043-A9FB-710030E94B2D}" destId="{2CAC9D41-444F-1F4D-AA4E-D8F991AFFDDB}" srcOrd="0" destOrd="0" presId="urn:microsoft.com/office/officeart/2005/8/layout/radial4"/>
    <dgm:cxn modelId="{3380D084-CD90-9A4C-9769-4F4E38F289E9}" srcId="{C1BA56E3-F69C-0145-AC7D-7D3759C29511}" destId="{7A1F7BAE-8BC7-C74F-B31D-7C8E685A4818}" srcOrd="4" destOrd="0" parTransId="{07B716FD-D97B-1F47-9D88-1CB3C2BFD345}" sibTransId="{33E2BBCD-7EDD-434E-8995-680AFC834F79}"/>
    <dgm:cxn modelId="{ECD1FABF-7747-C44D-9E47-908C277C4C40}" srcId="{C1BA56E3-F69C-0145-AC7D-7D3759C29511}" destId="{7EB74EC9-9CDB-B144-B50E-77E6DAD45831}" srcOrd="2" destOrd="0" parTransId="{6364BB51-CEB9-0E4C-953E-E8B2E09A9CF4}" sibTransId="{5390279D-6839-7F47-8BD3-076633F635F7}"/>
    <dgm:cxn modelId="{875EABA8-CD19-4FE2-A791-D15E0C36E42D}" type="presOf" srcId="{56BD5FD8-D503-BE4F-BB9B-439E0AC04588}" destId="{77BA92DA-20D8-4342-A088-7188AD69A1C5}" srcOrd="0" destOrd="0" presId="urn:microsoft.com/office/officeart/2005/8/layout/radial4"/>
    <dgm:cxn modelId="{3B8C59AF-D68F-4AAE-B0BA-5B58C7BDF6CF}" type="presOf" srcId="{7EB74EC9-9CDB-B144-B50E-77E6DAD45831}" destId="{89973CCA-6B5A-8C41-9F0D-0B7A20E82652}" srcOrd="0" destOrd="0" presId="urn:microsoft.com/office/officeart/2005/8/layout/radial4"/>
    <dgm:cxn modelId="{8A2FB909-B2D0-45E8-9F9A-CEF241DF4E7E}" type="presOf" srcId="{C1BA56E3-F69C-0145-AC7D-7D3759C29511}" destId="{F19FE974-1753-9041-A736-489DAFCEF25D}" srcOrd="0" destOrd="0" presId="urn:microsoft.com/office/officeart/2005/8/layout/radial4"/>
    <dgm:cxn modelId="{6ABF3D16-B5B7-E940-9498-4EA6AFA80037}" srcId="{1B4E3849-73BD-2043-A9FB-710030E94B2D}" destId="{C1BA56E3-F69C-0145-AC7D-7D3759C29511}" srcOrd="0" destOrd="0" parTransId="{EE621696-9E5F-2745-B89A-6F158222FA48}" sibTransId="{F82242BA-72E3-6642-8B6B-305B715F78E3}"/>
    <dgm:cxn modelId="{A5A71E07-9F24-4734-885D-E5E4A90D1CF5}" type="presParOf" srcId="{2CAC9D41-444F-1F4D-AA4E-D8F991AFFDDB}" destId="{F19FE974-1753-9041-A736-489DAFCEF25D}" srcOrd="0" destOrd="0" presId="urn:microsoft.com/office/officeart/2005/8/layout/radial4"/>
    <dgm:cxn modelId="{934F9FE8-0A42-44AE-9042-EBEDFF0EBE84}" type="presParOf" srcId="{2CAC9D41-444F-1F4D-AA4E-D8F991AFFDDB}" destId="{B2891AA5-23A9-7749-B281-095175C1502C}" srcOrd="1" destOrd="0" presId="urn:microsoft.com/office/officeart/2005/8/layout/radial4"/>
    <dgm:cxn modelId="{A2812AFB-5A5E-4E78-9809-865CDBC6D436}" type="presParOf" srcId="{2CAC9D41-444F-1F4D-AA4E-D8F991AFFDDB}" destId="{853932B7-1D71-4044-B7FC-AD3D90C2F5DF}" srcOrd="2" destOrd="0" presId="urn:microsoft.com/office/officeart/2005/8/layout/radial4"/>
    <dgm:cxn modelId="{56C8AC93-9EEB-4BE9-B6A9-597ED166E7E3}" type="presParOf" srcId="{2CAC9D41-444F-1F4D-AA4E-D8F991AFFDDB}" destId="{96F9ADF4-5834-524B-B935-4AEE086DBDE5}" srcOrd="3" destOrd="0" presId="urn:microsoft.com/office/officeart/2005/8/layout/radial4"/>
    <dgm:cxn modelId="{D21ECA9D-E2EB-4DC5-B94A-AD09CEAF7101}" type="presParOf" srcId="{2CAC9D41-444F-1F4D-AA4E-D8F991AFFDDB}" destId="{20530D22-F0AE-AC48-935E-84EF3ADEB43B}" srcOrd="4" destOrd="0" presId="urn:microsoft.com/office/officeart/2005/8/layout/radial4"/>
    <dgm:cxn modelId="{3B016873-AC03-4BD8-AF96-124C93946EC9}" type="presParOf" srcId="{2CAC9D41-444F-1F4D-AA4E-D8F991AFFDDB}" destId="{907B1BF8-9DF5-C14D-B85B-B4C810B058C7}" srcOrd="5" destOrd="0" presId="urn:microsoft.com/office/officeart/2005/8/layout/radial4"/>
    <dgm:cxn modelId="{40A173FA-4378-47BE-ABFB-844D98888C2B}" type="presParOf" srcId="{2CAC9D41-444F-1F4D-AA4E-D8F991AFFDDB}" destId="{89973CCA-6B5A-8C41-9F0D-0B7A20E82652}" srcOrd="6" destOrd="0" presId="urn:microsoft.com/office/officeart/2005/8/layout/radial4"/>
    <dgm:cxn modelId="{3C76399A-DD88-41C0-BFDA-C6B795F42F3C}" type="presParOf" srcId="{2CAC9D41-444F-1F4D-AA4E-D8F991AFFDDB}" destId="{26323683-9B47-E546-97BC-0947D92A2659}" srcOrd="7" destOrd="0" presId="urn:microsoft.com/office/officeart/2005/8/layout/radial4"/>
    <dgm:cxn modelId="{258E4343-ECAC-425C-AD5D-3C627F7A2A3C}" type="presParOf" srcId="{2CAC9D41-444F-1F4D-AA4E-D8F991AFFDDB}" destId="{150B05FD-D46C-4647-A1F4-159815C42C0F}" srcOrd="8" destOrd="0" presId="urn:microsoft.com/office/officeart/2005/8/layout/radial4"/>
    <dgm:cxn modelId="{C965287A-383D-4DA8-BE6C-E40213A4A5FB}" type="presParOf" srcId="{2CAC9D41-444F-1F4D-AA4E-D8F991AFFDDB}" destId="{2F3DFA35-1299-4B45-9438-571808BF9CAC}" srcOrd="9" destOrd="0" presId="urn:microsoft.com/office/officeart/2005/8/layout/radial4"/>
    <dgm:cxn modelId="{F6AF7DBC-3ABD-4E7C-A29E-5F6AAE9012EF}" type="presParOf" srcId="{2CAC9D41-444F-1F4D-AA4E-D8F991AFFDDB}" destId="{E2D37C6C-BE28-D544-B328-BACC5349D1A9}" srcOrd="10" destOrd="0" presId="urn:microsoft.com/office/officeart/2005/8/layout/radial4"/>
    <dgm:cxn modelId="{78A7BF32-4127-4A48-A609-6D6D543EF4A5}" type="presParOf" srcId="{2CAC9D41-444F-1F4D-AA4E-D8F991AFFDDB}" destId="{9A723371-6B21-2E44-B966-224F53131F90}" srcOrd="11" destOrd="0" presId="urn:microsoft.com/office/officeart/2005/8/layout/radial4"/>
    <dgm:cxn modelId="{9EA1AE8F-91E0-431B-A503-4F2120F882B6}" type="presParOf" srcId="{2CAC9D41-444F-1F4D-AA4E-D8F991AFFDDB}" destId="{F6F0998B-8256-6D49-96F3-BB2E45785A01}" srcOrd="12" destOrd="0" presId="urn:microsoft.com/office/officeart/2005/8/layout/radial4"/>
    <dgm:cxn modelId="{7895DF2C-3425-4301-84CE-AB791AF965D7}" type="presParOf" srcId="{2CAC9D41-444F-1F4D-AA4E-D8F991AFFDDB}" destId="{A9081245-E981-9847-8172-4F1863DFAB73}" srcOrd="13" destOrd="0" presId="urn:microsoft.com/office/officeart/2005/8/layout/radial4"/>
    <dgm:cxn modelId="{FE19BC66-48A0-4C42-8EF9-03754CEC3EED}" type="presParOf" srcId="{2CAC9D41-444F-1F4D-AA4E-D8F991AFFDDB}" destId="{77BA92DA-20D8-4342-A088-7188AD69A1C5}" srcOrd="14" destOrd="0" presId="urn:microsoft.com/office/officeart/2005/8/layout/radial4"/>
    <dgm:cxn modelId="{FAA5DF1E-538A-4E58-90AE-D8A8E4E18D42}" type="presParOf" srcId="{2CAC9D41-444F-1F4D-AA4E-D8F991AFFDDB}" destId="{9507DA08-4052-B44F-A569-393F0560F44C}" srcOrd="15" destOrd="0" presId="urn:microsoft.com/office/officeart/2005/8/layout/radial4"/>
    <dgm:cxn modelId="{EA7A66E2-965B-4CE5-AFFB-C0A2E173D5D0}" type="presParOf" srcId="{2CAC9D41-444F-1F4D-AA4E-D8F991AFFDDB}" destId="{C0EC6FD9-B5F0-394A-BCE1-33125C5AD319}" srcOrd="1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365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763" y="0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66840FCE-9BD5-4080-8FD8-8B81AFB89384}" type="datetimeFigureOut">
              <a:rPr lang="en-US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86513"/>
            <a:ext cx="4278313" cy="336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763" y="6386513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67A49C97-4370-45AA-A8B5-D4A365E39D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7672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365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763" y="0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0687BD4B-0641-4FC1-9A37-300C830F2F82}" type="datetimeFigureOut">
              <a:rPr lang="en-US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55963" y="504825"/>
            <a:ext cx="3362325" cy="25209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425" y="3194050"/>
            <a:ext cx="7899400" cy="30257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Click to edit Master text styles</a:t>
            </a:r>
          </a:p>
          <a:p>
            <a:pPr lvl="1"/>
            <a:r>
              <a:rPr lang="it-IT" noProof="0" smtClean="0"/>
              <a:t>Second level</a:t>
            </a:r>
          </a:p>
          <a:p>
            <a:pPr lvl="2"/>
            <a:r>
              <a:rPr lang="it-IT" noProof="0" smtClean="0"/>
              <a:t>Third level</a:t>
            </a:r>
          </a:p>
          <a:p>
            <a:pPr lvl="3"/>
            <a:r>
              <a:rPr lang="it-IT" noProof="0" smtClean="0"/>
              <a:t>Fourth level</a:t>
            </a:r>
          </a:p>
          <a:p>
            <a:pPr lvl="4"/>
            <a:r>
              <a:rPr lang="it-IT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386513"/>
            <a:ext cx="4278313" cy="336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763" y="6386513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21E77E8D-446A-41D8-9A69-791C9F5446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3261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Ograda stranske slik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Ograda opomb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9940" name="Ograda številke diapoz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63D005DA-F5B3-4E3F-BEF4-01FED01582FF}" type="slidenum">
              <a:rPr lang="en-US" smtClean="0"/>
              <a:pPr algn="l"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C026C4C8-3CB5-4252-8298-B6A0440FDF4F}" type="slidenum">
              <a:rPr lang="en-US" smtClean="0"/>
              <a:pPr algn="l"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603ED518-3436-4B9D-9B19-B6835EB20E5C}" type="slidenum">
              <a:rPr lang="en-US" smtClean="0"/>
              <a:pPr algn="l"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Ograda stranske slik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Ograda opomb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1204" name="Ograda številke diapoz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52D257B6-59E0-47C5-9C71-2D2F0BAFEDD1}" type="slidenum">
              <a:rPr lang="en-US" smtClean="0"/>
              <a:pPr algn="l"/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A0DBE501-6004-4946-A0D1-91974C25089E}" type="slidenum">
              <a:rPr lang="en-US" smtClean="0"/>
              <a:pPr algn="l"/>
              <a:t>30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Ograda stranske slik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Ograda opomb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/>
              <a:t>Имотна корист од проектот PACO, Совет на Европа, 2001</a:t>
            </a:r>
          </a:p>
        </p:txBody>
      </p:sp>
      <p:sp>
        <p:nvSpPr>
          <p:cNvPr id="53252" name="Ograda številke diapoz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C826FBE9-DE88-480A-B1D1-6C79440DB9BC}" type="slidenum">
              <a:rPr lang="en-US" smtClean="0"/>
              <a:pPr algn="l"/>
              <a:t>32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77065397-815C-43E3-A7B8-F433DA7A823A}" type="slidenum">
              <a:rPr lang="en-US" smtClean="0"/>
              <a:pPr algn="l"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CC9A9FF1-A5D5-4FC4-B110-B57CF1C1349B}" type="slidenum">
              <a:rPr lang="en-US" smtClean="0"/>
              <a:pPr algn="l"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DA08B1A4-863E-4FCE-A347-C5BE660D8965}" type="slidenum">
              <a:rPr lang="en-US" smtClean="0"/>
              <a:pPr algn="l"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4909679F-C533-4EBE-A0AD-CD98AC66BC1B}" type="slidenum">
              <a:rPr lang="en-US" smtClean="0"/>
              <a:pPr algn="l"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7C377CDB-8F76-4818-B48D-E015174D777B}" type="slidenum">
              <a:rPr lang="en-US" smtClean="0"/>
              <a:pPr algn="l"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7703B8FC-6B4E-4B70-8BCF-84C79ACB89FA}" type="slidenum">
              <a:rPr lang="en-US" smtClean="0"/>
              <a:pPr algn="l"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E3FB15E5-37D3-4698-B72A-418E694DE340}" type="slidenum">
              <a:rPr lang="en-US" smtClean="0"/>
              <a:pPr algn="l"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E4E994FB-54E6-4BDC-BD49-6B04758BCE8D}" type="slidenum">
              <a:rPr lang="en-US" smtClean="0"/>
              <a:pPr algn="l"/>
              <a:t>20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B02ED-1E01-486F-9998-326AE57DAF3B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BE119-2CD3-4EC4-AB29-7CFE32EC716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478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7F23B-3DF4-4785-A73A-9F81459DCA7B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D78AA-BC96-4CFA-8C75-7F96099B674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15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52736"/>
            <a:ext cx="2057400" cy="507342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52736"/>
            <a:ext cx="6019800" cy="50734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EC49E-EAD3-4220-B2F4-8754F4B742E0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8EFDE-25B6-4490-BA87-5B1AC262D3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595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51611-6305-4216-A2E2-577FB3F982E1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79662-AF36-42DE-A610-29004C72D5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464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AF8FC-CD19-486A-8FFD-4CEB7A21BB33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17FE4-2469-4A92-BC09-B2B23A2C0A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105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04864"/>
            <a:ext cx="4038600" cy="39212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4864"/>
            <a:ext cx="4038600" cy="39212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62E2D-A2F2-4BF5-9137-4E2D9465431F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4A054-2232-4B86-AAA5-C5192A2A6E7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320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220486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44" y="2852936"/>
            <a:ext cx="4040188" cy="327034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220486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008" y="2852936"/>
            <a:ext cx="4041775" cy="331236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F1F60-893E-413B-A40B-37BEA9355DB2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000CF-6F78-44F6-9757-34343C528C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025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F03BA-C9F7-4031-A521-3E9CB0448B23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CB0A2-029D-4DCF-AEAC-282F6E8792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932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5B683-BCB4-41A2-839B-AAAED7769882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9F302-B7FB-43EE-A5C0-B3410B2D09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830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3888" y="1052736"/>
            <a:ext cx="5111750" cy="51001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7544" y="2420888"/>
            <a:ext cx="3008313" cy="37220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9E65A-D5AC-4D1A-9580-909F014F6CD3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221F6-1CBD-498C-8F8C-A1B3403A0E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928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52735"/>
            <a:ext cx="5486400" cy="367483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9AD28-35D7-4FA3-ACE6-FFEA06B2E21C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8641F-F855-4AD4-A520-6C9B307317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775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8313" y="105251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68313" y="2276475"/>
            <a:ext cx="8229600" cy="391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F1E3D40E-7A56-4D7B-AA30-724B5748CE49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32A9E270-C7DB-4928-A64D-46A6A8ED99A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ea typeface="MS PGothic" pitchFamily="34" charset="-128"/>
            </a:endParaRPr>
          </a:p>
        </p:txBody>
      </p:sp>
      <p:pic>
        <p:nvPicPr>
          <p:cNvPr id="1032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22225"/>
            <a:ext cx="13223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1258888" y="-33338"/>
            <a:ext cx="3817937" cy="12620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sz="3200" b="1">
                <a:solidFill>
                  <a:schemeClr val="bg1"/>
                </a:solidFill>
                <a:latin typeface="Arial Narrow" pitchFamily="34" charset="0"/>
                <a:cs typeface="+mn-cs"/>
              </a:rPr>
              <a:t>iPROCEEDS </a:t>
            </a:r>
          </a:p>
          <a:p>
            <a:pPr>
              <a:defRPr/>
            </a:pPr>
            <a:r>
              <a:rPr lang="en-GB" sz="1400" b="1">
                <a:solidFill>
                  <a:schemeClr val="bg1"/>
                </a:solidFill>
                <a:cs typeface="+mn-cs"/>
              </a:rPr>
              <a:t>Project on targeting crime proceeds on the Internet in South-eastern Europe and Turkey</a:t>
            </a:r>
            <a:endParaRPr lang="en-US" sz="1400">
              <a:solidFill>
                <a:schemeClr val="bg1"/>
              </a:solidFill>
              <a:cs typeface="+mn-cs"/>
            </a:endParaRPr>
          </a:p>
          <a:p>
            <a:pPr>
              <a:defRPr/>
            </a:pPr>
            <a:endParaRPr lang="en-GB" sz="1600" b="1">
              <a:solidFill>
                <a:schemeClr val="bg1"/>
              </a:solidFill>
              <a:latin typeface="Arial Narrow" pitchFamily="34" charset="0"/>
              <a:cs typeface="+mn-cs"/>
            </a:endParaRPr>
          </a:p>
        </p:txBody>
      </p:sp>
      <p:pic>
        <p:nvPicPr>
          <p:cNvPr id="1034" name="Picture 8" descr="http://www.coe.int/documents/16695/995226/Funded+EU%2BCOE+-+Implemented+COE+dark+background.png/643b8f9d-517b-4fad-82f4-488bde2625b0?t=1375371137000?t=137537113700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clker.com/clipart-10842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mk">
              <a:solidFill>
                <a:srgbClr val="FFFFFF"/>
              </a:solidFill>
              <a:ea typeface="MS PGothic" pitchFamily="34" charset="-128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22225"/>
            <a:ext cx="13223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Box 13"/>
          <p:cNvSpPr txBox="1">
            <a:spLocks noChangeArrowheads="1"/>
          </p:cNvSpPr>
          <p:nvPr/>
        </p:nvSpPr>
        <p:spPr bwMode="auto">
          <a:xfrm>
            <a:off x="1258888" y="-33338"/>
            <a:ext cx="3817937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3200" b="1">
                <a:solidFill>
                  <a:schemeClr val="bg1"/>
                </a:solidFill>
                <a:latin typeface="Arial Narrow" pitchFamily="34" charset="0"/>
              </a:rPr>
              <a:t>iPROCEEDS</a:t>
            </a:r>
            <a:r>
              <a:rPr lang="en-US" sz="3200">
                <a:solidFill>
                  <a:schemeClr val="bg1"/>
                </a:solidFill>
                <a:latin typeface="Arial Narrow" pitchFamily="34" charset="0"/>
              </a:rPr>
              <a:t> </a:t>
            </a:r>
          </a:p>
          <a:p>
            <a:pPr eaLnBrk="1" hangingPunct="1"/>
            <a:r>
              <a:rPr lang="en-US" sz="1400" b="1">
                <a:solidFill>
                  <a:schemeClr val="bg1"/>
                </a:solidFill>
              </a:rPr>
              <a:t>Проект за таргетирање на криминалните приноси од интернет во Југоисточна Европа и во Турција</a:t>
            </a:r>
            <a:endParaRPr lang="en-US" sz="1400">
              <a:solidFill>
                <a:schemeClr val="bg1"/>
              </a:solidFill>
            </a:endParaRPr>
          </a:p>
          <a:p>
            <a:pPr eaLnBrk="1" hangingPunct="1"/>
            <a:endParaRPr lang="en-US" sz="1600" b="1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813550"/>
            <a:ext cx="9180513" cy="58738"/>
          </a:xfrm>
          <a:prstGeom prst="rect">
            <a:avLst/>
          </a:prstGeom>
          <a:gradFill flip="none" rotWithShape="1">
            <a:gsLst>
              <a:gs pos="0">
                <a:srgbClr val="2F618F">
                  <a:shade val="30000"/>
                  <a:satMod val="115000"/>
                </a:srgbClr>
              </a:gs>
              <a:gs pos="50000">
                <a:srgbClr val="2F618F">
                  <a:shade val="67500"/>
                  <a:satMod val="115000"/>
                </a:srgbClr>
              </a:gs>
              <a:gs pos="100000">
                <a:srgbClr val="2F618F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mk">
              <a:solidFill>
                <a:srgbClr val="FFFFFF"/>
              </a:solidFill>
              <a:ea typeface="MS PGothic" pitchFamily="34" charset="-12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-36513" y="6669088"/>
            <a:ext cx="9180513" cy="239712"/>
          </a:xfrm>
          <a:prstGeom prst="rect">
            <a:avLst/>
          </a:prstGeom>
          <a:gradFill flip="none" rotWithShape="1">
            <a:gsLst>
              <a:gs pos="0">
                <a:srgbClr val="2F618F">
                  <a:shade val="30000"/>
                  <a:satMod val="115000"/>
                </a:srgbClr>
              </a:gs>
              <a:gs pos="50000">
                <a:srgbClr val="2F618F">
                  <a:shade val="67500"/>
                  <a:satMod val="115000"/>
                </a:srgbClr>
              </a:gs>
              <a:gs pos="100000">
                <a:srgbClr val="2F618F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mk">
              <a:solidFill>
                <a:srgbClr val="FFFFFF"/>
              </a:solidFill>
              <a:ea typeface="MS PGothic" pitchFamily="34" charset="-128"/>
            </a:endParaRPr>
          </a:p>
        </p:txBody>
      </p:sp>
      <p:pic>
        <p:nvPicPr>
          <p:cNvPr id="2056" name="Picture 8" descr="http://www.coe.int/documents/16695/995226/Funded+EU%2BCOE+-+Implemented+COE+dark+background.png/643b8f9d-517b-4fad-82f4-488bde2625b0?t=1375371137000?t=13753711370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7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smtClean="0"/>
              <a:t>Финансиски истраги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mk">
                <a:ea typeface="MS PGothic" pitchFamily="34" charset="-128"/>
              </a:rPr>
              <a:t>Сесија 1.3.3</a:t>
            </a:r>
            <a:endParaRPr lang="mk" dirty="0"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810500" cy="1362075"/>
          </a:xfrm>
        </p:spPr>
        <p:txBody>
          <a:bodyPr/>
          <a:lstStyle/>
          <a:p>
            <a:r>
              <a:rPr lang="en-US" sz="3600" cap="none" smtClean="0"/>
              <a:t>2.</a:t>
            </a:r>
            <a:r>
              <a:rPr lang="en-US" sz="3600" b="0" cap="none" smtClean="0"/>
              <a:t> </a:t>
            </a:r>
            <a:r>
              <a:rPr lang="en-US" sz="3600" cap="none" smtClean="0"/>
              <a:t>ЕЛЕМЕНТИ НА ФИНАНСИСКАТА ИСТРАГА</a:t>
            </a:r>
          </a:p>
        </p:txBody>
      </p:sp>
      <p:sp>
        <p:nvSpPr>
          <p:cNvPr id="11267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68313" y="1052513"/>
            <a:ext cx="8567737" cy="1143000"/>
          </a:xfrm>
        </p:spPr>
        <p:txBody>
          <a:bodyPr/>
          <a:lstStyle/>
          <a:p>
            <a:r>
              <a:rPr lang="en-US" sz="4000" b="1" smtClean="0"/>
              <a:t>2.</a:t>
            </a:r>
            <a:r>
              <a:rPr lang="en-US" sz="4000" smtClean="0"/>
              <a:t> </a:t>
            </a:r>
            <a:r>
              <a:rPr lang="en-US" sz="4000" b="1" smtClean="0"/>
              <a:t>Елементи на финансиската истрага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Calibri" pitchFamily="34" charset="0"/>
              <a:buAutoNum type="arabicPeriod"/>
            </a:pPr>
            <a:r>
              <a:rPr lang="en-US" sz="3000" dirty="0" err="1" smtClean="0"/>
              <a:t>Откривање</a:t>
            </a:r>
            <a:r>
              <a:rPr lang="en-US" sz="3000" dirty="0" smtClean="0"/>
              <a:t> </a:t>
            </a:r>
            <a:r>
              <a:rPr lang="en-US" sz="3000" dirty="0" err="1" smtClean="0"/>
              <a:t>на</a:t>
            </a:r>
            <a:r>
              <a:rPr lang="en-US" sz="3000" dirty="0" smtClean="0"/>
              <a:t> </a:t>
            </a:r>
            <a:r>
              <a:rPr lang="en-US" sz="3000" dirty="0" err="1" smtClean="0"/>
              <a:t>кривичното</a:t>
            </a:r>
            <a:r>
              <a:rPr lang="en-US" sz="3000" dirty="0" smtClean="0"/>
              <a:t> </a:t>
            </a:r>
            <a:r>
              <a:rPr lang="en-US" sz="3000" dirty="0" err="1" smtClean="0"/>
              <a:t>дело</a:t>
            </a:r>
            <a:r>
              <a:rPr lang="en-US" sz="3000" dirty="0" smtClean="0"/>
              <a:t> и </a:t>
            </a:r>
            <a:r>
              <a:rPr lang="en-US" sz="3000" dirty="0" err="1" smtClean="0"/>
              <a:t>на</a:t>
            </a:r>
            <a:r>
              <a:rPr lang="en-US" sz="3000" dirty="0" smtClean="0"/>
              <a:t> </a:t>
            </a:r>
            <a:r>
              <a:rPr lang="en-US" sz="3000" dirty="0" err="1" smtClean="0"/>
              <a:t>сторителот</a:t>
            </a:r>
            <a:r>
              <a:rPr lang="en-US" sz="3000" dirty="0" smtClean="0"/>
              <a:t> (</a:t>
            </a:r>
            <a:r>
              <a:rPr lang="en-US" sz="3000" dirty="0" err="1" smtClean="0"/>
              <a:t>паралелно</a:t>
            </a:r>
            <a:r>
              <a:rPr lang="en-US" sz="3000" dirty="0" smtClean="0"/>
              <a:t> </a:t>
            </a:r>
            <a:r>
              <a:rPr lang="en-US" sz="3000" dirty="0" err="1" smtClean="0"/>
              <a:t>со</a:t>
            </a:r>
            <a:r>
              <a:rPr lang="en-US" sz="3000" dirty="0" smtClean="0"/>
              <a:t> </a:t>
            </a:r>
            <a:r>
              <a:rPr lang="en-US" sz="3000" dirty="0" err="1" smtClean="0"/>
              <a:t>кривичната</a:t>
            </a:r>
            <a:r>
              <a:rPr lang="en-US" sz="3000" dirty="0" smtClean="0"/>
              <a:t> </a:t>
            </a:r>
            <a:r>
              <a:rPr lang="en-US" sz="3000" dirty="0" err="1" smtClean="0"/>
              <a:t>истрага</a:t>
            </a:r>
            <a:r>
              <a:rPr lang="en-US" sz="3000" dirty="0" smtClean="0"/>
              <a:t>)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z="3000" dirty="0" err="1" smtClean="0"/>
              <a:t>Утврдување</a:t>
            </a:r>
            <a:r>
              <a:rPr lang="en-US" sz="3000" dirty="0" smtClean="0"/>
              <a:t> </a:t>
            </a:r>
            <a:r>
              <a:rPr lang="en-US" sz="3000" dirty="0" err="1" smtClean="0"/>
              <a:t>на</a:t>
            </a:r>
            <a:r>
              <a:rPr lang="en-US" sz="3000" dirty="0" smtClean="0"/>
              <a:t> </a:t>
            </a:r>
            <a:r>
              <a:rPr lang="en-US" sz="3000" dirty="0" err="1" smtClean="0"/>
              <a:t>имотната</a:t>
            </a:r>
            <a:r>
              <a:rPr lang="en-US" sz="3000" dirty="0" smtClean="0"/>
              <a:t> </a:t>
            </a:r>
            <a:r>
              <a:rPr lang="en-US" sz="3000" dirty="0" err="1" smtClean="0"/>
              <a:t>корист</a:t>
            </a:r>
            <a:r>
              <a:rPr lang="en-US" sz="3000" dirty="0" smtClean="0"/>
              <a:t> </a:t>
            </a:r>
            <a:r>
              <a:rPr lang="en-US" sz="3000" dirty="0" err="1" smtClean="0"/>
              <a:t>што</a:t>
            </a:r>
            <a:r>
              <a:rPr lang="en-US" sz="3000" dirty="0" smtClean="0"/>
              <a:t> е </a:t>
            </a:r>
            <a:r>
              <a:rPr lang="en-US" sz="3000" dirty="0" err="1" smtClean="0"/>
              <a:t>остварена</a:t>
            </a:r>
            <a:r>
              <a:rPr lang="en-US" sz="3000" dirty="0" smtClean="0"/>
              <a:t> </a:t>
            </a:r>
            <a:r>
              <a:rPr lang="en-US" sz="3000" dirty="0" err="1" smtClean="0"/>
              <a:t>од</a:t>
            </a:r>
            <a:r>
              <a:rPr lang="en-US" sz="3000" dirty="0" smtClean="0"/>
              <a:t> </a:t>
            </a:r>
            <a:r>
              <a:rPr lang="en-US" sz="3000" dirty="0" err="1" smtClean="0"/>
              <a:t>кривичното</a:t>
            </a:r>
            <a:r>
              <a:rPr lang="en-US" sz="3000" dirty="0" smtClean="0"/>
              <a:t> </a:t>
            </a:r>
            <a:r>
              <a:rPr lang="en-US" sz="3000" dirty="0" err="1" smtClean="0"/>
              <a:t>дело</a:t>
            </a:r>
            <a:endParaRPr lang="en-US" sz="3000" dirty="0" smtClean="0"/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z="3000" dirty="0" err="1" smtClean="0"/>
              <a:t>Утврдување</a:t>
            </a:r>
            <a:r>
              <a:rPr lang="en-US" sz="3000" dirty="0" smtClean="0"/>
              <a:t> </a:t>
            </a:r>
            <a:r>
              <a:rPr lang="en-US" sz="3000" dirty="0" err="1" smtClean="0"/>
              <a:t>на</a:t>
            </a:r>
            <a:r>
              <a:rPr lang="en-US" sz="3000" dirty="0" smtClean="0"/>
              <a:t> </a:t>
            </a:r>
            <a:r>
              <a:rPr lang="en-US" sz="3000" dirty="0" err="1" smtClean="0"/>
              <a:t>имотот</a:t>
            </a:r>
            <a:r>
              <a:rPr lang="en-US" sz="3000" dirty="0" smtClean="0"/>
              <a:t> </a:t>
            </a:r>
            <a:r>
              <a:rPr lang="en-US" sz="3000" dirty="0" err="1" smtClean="0"/>
              <a:t>што</a:t>
            </a:r>
            <a:r>
              <a:rPr lang="en-US" sz="3000" dirty="0" smtClean="0"/>
              <a:t> </a:t>
            </a:r>
            <a:r>
              <a:rPr lang="en-US" sz="3000" dirty="0" err="1" smtClean="0"/>
              <a:t>може</a:t>
            </a:r>
            <a:r>
              <a:rPr lang="en-US" sz="3000" dirty="0" smtClean="0"/>
              <a:t> </a:t>
            </a:r>
            <a:r>
              <a:rPr lang="en-US" sz="3000" dirty="0" err="1" smtClean="0"/>
              <a:t>да</a:t>
            </a:r>
            <a:r>
              <a:rPr lang="en-US" sz="3000" dirty="0" smtClean="0"/>
              <a:t> </a:t>
            </a:r>
            <a:r>
              <a:rPr lang="en-US" sz="3000" dirty="0" err="1" smtClean="0"/>
              <a:t>се</a:t>
            </a:r>
            <a:r>
              <a:rPr lang="en-US" sz="3000" dirty="0" smtClean="0"/>
              <a:t> </a:t>
            </a:r>
            <a:r>
              <a:rPr lang="en-US" sz="3000" dirty="0" err="1" smtClean="0"/>
              <a:t>конфискува</a:t>
            </a:r>
            <a:endParaRPr lang="en-US" sz="3000" dirty="0" smtClean="0"/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z="3000" dirty="0" err="1" smtClean="0"/>
              <a:t>Налог</a:t>
            </a:r>
            <a:r>
              <a:rPr lang="en-US" sz="3000" dirty="0" smtClean="0"/>
              <a:t> </a:t>
            </a:r>
            <a:r>
              <a:rPr lang="en-US" sz="3000" dirty="0" err="1" smtClean="0"/>
              <a:t>за</a:t>
            </a:r>
            <a:r>
              <a:rPr lang="en-US" sz="3000" dirty="0" smtClean="0"/>
              <a:t> </a:t>
            </a:r>
            <a:r>
              <a:rPr lang="en-US" sz="3000" dirty="0" err="1" smtClean="0"/>
              <a:t>замрзнување</a:t>
            </a:r>
            <a:r>
              <a:rPr lang="en-US" sz="3000" dirty="0" smtClean="0"/>
              <a:t> - </a:t>
            </a:r>
            <a:r>
              <a:rPr lang="en-US" sz="3000" dirty="0" err="1" smtClean="0"/>
              <a:t>привремена</a:t>
            </a:r>
            <a:r>
              <a:rPr lang="en-US" sz="3000" dirty="0" smtClean="0"/>
              <a:t> </a:t>
            </a:r>
            <a:r>
              <a:rPr lang="en-US" sz="3000" dirty="0" err="1" smtClean="0"/>
              <a:t>мерка</a:t>
            </a:r>
            <a:r>
              <a:rPr lang="en-US" sz="3000" dirty="0" smtClean="0"/>
              <a:t> </a:t>
            </a:r>
            <a:r>
              <a:rPr lang="en-US" sz="3000" dirty="0" err="1" smtClean="0"/>
              <a:t>за</a:t>
            </a:r>
            <a:r>
              <a:rPr lang="en-US" sz="3000" dirty="0" smtClean="0"/>
              <a:t> </a:t>
            </a:r>
            <a:r>
              <a:rPr lang="en-US" sz="3000" dirty="0" err="1" smtClean="0"/>
              <a:t>обезбедување</a:t>
            </a:r>
            <a:r>
              <a:rPr lang="en-US" sz="3000" dirty="0" smtClean="0"/>
              <a:t> </a:t>
            </a:r>
            <a:r>
              <a:rPr lang="en-US" sz="3000" dirty="0" err="1" smtClean="0"/>
              <a:t>на</a:t>
            </a:r>
            <a:r>
              <a:rPr lang="en-US" sz="3000" dirty="0" smtClean="0"/>
              <a:t> </a:t>
            </a:r>
            <a:r>
              <a:rPr lang="en-US" sz="3000" dirty="0" err="1" smtClean="0"/>
              <a:t>конфискацијата</a:t>
            </a:r>
            <a:r>
              <a:rPr lang="en-US" sz="3000" dirty="0" smtClean="0"/>
              <a:t>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79512" y="1214438"/>
            <a:ext cx="8712968" cy="981075"/>
          </a:xfrm>
        </p:spPr>
        <p:txBody>
          <a:bodyPr/>
          <a:lstStyle/>
          <a:p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b="1" dirty="0" smtClean="0"/>
              <a:t>2.1 </a:t>
            </a:r>
            <a:r>
              <a:rPr lang="en-US" sz="2200" b="1" dirty="0" err="1" smtClean="0"/>
              <a:t>Откривање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на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кривичното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дело</a:t>
            </a:r>
            <a:r>
              <a:rPr lang="en-US" sz="2200" b="1" dirty="0" smtClean="0"/>
              <a:t> и </a:t>
            </a:r>
            <a:r>
              <a:rPr lang="en-US" sz="2200" b="1" dirty="0" err="1" smtClean="0"/>
              <a:t>на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сторителот</a:t>
            </a:r>
            <a:r>
              <a:rPr lang="en-US" sz="2200" b="1" dirty="0" smtClean="0"/>
              <a:t> (</a:t>
            </a:r>
            <a:r>
              <a:rPr lang="en-US" sz="2200" b="1" dirty="0" err="1" smtClean="0"/>
              <a:t>паралелно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со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кривичната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истрага</a:t>
            </a:r>
            <a:r>
              <a:rPr lang="en-US" sz="2200" b="1" dirty="0" smtClean="0"/>
              <a:t>) </a:t>
            </a:r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en-US" sz="2200" b="1" dirty="0" err="1" smtClean="0"/>
              <a:t>Откривање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на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кривичното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дело</a:t>
            </a:r>
            <a:r>
              <a:rPr lang="en-US" sz="2200" b="1" dirty="0" smtClean="0"/>
              <a:t> и </a:t>
            </a:r>
            <a:r>
              <a:rPr lang="en-US" sz="2200" b="1" dirty="0" err="1" smtClean="0"/>
              <a:t>на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сторителот</a:t>
            </a:r>
            <a:r>
              <a:rPr lang="en-US" sz="2200" b="1" dirty="0" smtClean="0"/>
              <a:t> (</a:t>
            </a:r>
            <a:r>
              <a:rPr lang="en-US" sz="2200" b="1" dirty="0" err="1" smtClean="0"/>
              <a:t>паралелно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со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кривичната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истрага</a:t>
            </a:r>
            <a:r>
              <a:rPr lang="en-US" sz="2200" b="1" dirty="0" smtClean="0"/>
              <a:t>)</a:t>
            </a:r>
            <a:r>
              <a:rPr lang="en-US" sz="2200" dirty="0" smtClean="0"/>
              <a:t> </a:t>
            </a:r>
            <a:br>
              <a:rPr lang="en-US" sz="2200" dirty="0" smtClean="0"/>
            </a:br>
            <a:endParaRPr lang="en-US" sz="2200" dirty="0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67544" y="2420888"/>
            <a:ext cx="8229600" cy="4176713"/>
          </a:xfrm>
        </p:spPr>
        <p:txBody>
          <a:bodyPr/>
          <a:lstStyle/>
          <a:p>
            <a:pPr marL="0" indent="0">
              <a:lnSpc>
                <a:spcPct val="70000"/>
              </a:lnSpc>
              <a:buFont typeface="Arial" charset="0"/>
              <a:buNone/>
            </a:pPr>
            <a:r>
              <a:rPr lang="en-US" sz="1800" dirty="0" err="1" smtClean="0"/>
              <a:t>Кога</a:t>
            </a:r>
            <a:r>
              <a:rPr lang="en-US" sz="1800" dirty="0" smtClean="0"/>
              <a:t> </a:t>
            </a:r>
            <a:r>
              <a:rPr lang="en-US" sz="1800" dirty="0" err="1" smtClean="0"/>
              <a:t>се</a:t>
            </a:r>
            <a:r>
              <a:rPr lang="en-US" sz="1800" dirty="0" smtClean="0"/>
              <a:t> </a:t>
            </a:r>
            <a:r>
              <a:rPr lang="en-US" sz="1800" dirty="0" err="1" smtClean="0"/>
              <a:t>истражува</a:t>
            </a:r>
            <a:r>
              <a:rPr lang="en-US" sz="1800" dirty="0" smtClean="0"/>
              <a:t> </a:t>
            </a:r>
            <a:r>
              <a:rPr lang="en-US" sz="1800" dirty="0" err="1" smtClean="0"/>
              <a:t>кривично</a:t>
            </a:r>
            <a:r>
              <a:rPr lang="en-US" sz="1800" dirty="0" smtClean="0"/>
              <a:t> </a:t>
            </a:r>
            <a:r>
              <a:rPr lang="en-US" sz="1800" dirty="0" err="1" smtClean="0"/>
              <a:t>дело</a:t>
            </a:r>
            <a:r>
              <a:rPr lang="en-US" sz="1800" dirty="0" smtClean="0"/>
              <a:t> (</a:t>
            </a:r>
            <a:r>
              <a:rPr lang="en-US" sz="1800" dirty="0" err="1" smtClean="0"/>
              <a:t>организиран</a:t>
            </a:r>
            <a:r>
              <a:rPr lang="en-US" sz="1800" dirty="0" smtClean="0"/>
              <a:t>, </a:t>
            </a:r>
            <a:r>
              <a:rPr lang="en-US" sz="1800" dirty="0" err="1" smtClean="0"/>
              <a:t>стопански</a:t>
            </a:r>
            <a:r>
              <a:rPr lang="en-US" sz="1800" dirty="0" smtClean="0"/>
              <a:t> </a:t>
            </a:r>
            <a:r>
              <a:rPr lang="en-US" sz="1800" dirty="0" err="1" smtClean="0"/>
              <a:t>или</a:t>
            </a:r>
            <a:r>
              <a:rPr lang="en-US" sz="1800" dirty="0" smtClean="0"/>
              <a:t> </a:t>
            </a:r>
            <a:r>
              <a:rPr lang="en-US" sz="1800" dirty="0" err="1" smtClean="0"/>
              <a:t>класичен</a:t>
            </a:r>
            <a:r>
              <a:rPr lang="en-US" sz="1800" dirty="0" smtClean="0"/>
              <a:t> </a:t>
            </a:r>
            <a:r>
              <a:rPr lang="en-US" sz="1800" dirty="0" err="1" smtClean="0"/>
              <a:t>криминал</a:t>
            </a:r>
            <a:r>
              <a:rPr lang="en-US" sz="1800" dirty="0" smtClean="0"/>
              <a:t>, </a:t>
            </a:r>
            <a:r>
              <a:rPr lang="en-US" sz="1800" dirty="0" err="1" smtClean="0"/>
              <a:t>вклучително</a:t>
            </a:r>
            <a:r>
              <a:rPr lang="en-US" sz="1800" dirty="0" smtClean="0"/>
              <a:t> и </a:t>
            </a:r>
            <a:r>
              <a:rPr lang="en-US" sz="1800" dirty="0" err="1" smtClean="0"/>
              <a:t>компјутерски</a:t>
            </a:r>
            <a:r>
              <a:rPr lang="en-US" sz="1800" dirty="0" smtClean="0"/>
              <a:t> </a:t>
            </a:r>
            <a:r>
              <a:rPr lang="en-US" sz="1800" dirty="0" err="1" smtClean="0"/>
              <a:t>криминал</a:t>
            </a:r>
            <a:r>
              <a:rPr lang="en-US" sz="1800" dirty="0" smtClean="0"/>
              <a:t>) и </a:t>
            </a:r>
            <a:r>
              <a:rPr lang="en-US" sz="1800" dirty="0" err="1" smtClean="0"/>
              <a:t>кога</a:t>
            </a:r>
            <a:r>
              <a:rPr lang="en-US" sz="1800" dirty="0" smtClean="0"/>
              <a:t> </a:t>
            </a:r>
            <a:r>
              <a:rPr lang="en-US" sz="1800" dirty="0" err="1" smtClean="0"/>
              <a:t>се</a:t>
            </a:r>
            <a:r>
              <a:rPr lang="en-US" sz="1800" dirty="0" smtClean="0"/>
              <a:t> </a:t>
            </a:r>
            <a:r>
              <a:rPr lang="en-US" sz="1800" dirty="0" err="1" smtClean="0"/>
              <a:t>собираат</a:t>
            </a:r>
            <a:r>
              <a:rPr lang="en-US" sz="1800" dirty="0" smtClean="0"/>
              <a:t> </a:t>
            </a:r>
            <a:r>
              <a:rPr lang="en-US" sz="1800" dirty="0" err="1" smtClean="0"/>
              <a:t>докази</a:t>
            </a:r>
            <a:r>
              <a:rPr lang="en-US" sz="1800" dirty="0" smtClean="0"/>
              <a:t> </a:t>
            </a:r>
            <a:r>
              <a:rPr lang="en-US" sz="1800" dirty="0" err="1" smtClean="0"/>
              <a:t>за</a:t>
            </a:r>
            <a:r>
              <a:rPr lang="en-US" sz="1800" dirty="0" smtClean="0"/>
              <a:t> </a:t>
            </a:r>
            <a:r>
              <a:rPr lang="en-US" sz="1800" dirty="0" err="1" smtClean="0"/>
              <a:t>елементите</a:t>
            </a:r>
            <a:r>
              <a:rPr lang="en-US" sz="1800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кривичното</a:t>
            </a:r>
            <a:r>
              <a:rPr lang="en-US" sz="1800" dirty="0" smtClean="0"/>
              <a:t> </a:t>
            </a:r>
            <a:r>
              <a:rPr lang="en-US" sz="1800" dirty="0" err="1" smtClean="0"/>
              <a:t>дело</a:t>
            </a:r>
            <a:r>
              <a:rPr lang="en-US" sz="1800" dirty="0" smtClean="0"/>
              <a:t>, </a:t>
            </a:r>
            <a:r>
              <a:rPr lang="en-US" sz="1800" dirty="0" err="1" smtClean="0"/>
              <a:t>за</a:t>
            </a:r>
            <a:r>
              <a:rPr lang="en-US" sz="1800" dirty="0" smtClean="0"/>
              <a:t> </a:t>
            </a:r>
            <a:r>
              <a:rPr lang="en-US" sz="1800" dirty="0" err="1" smtClean="0"/>
              <a:t>сторителот</a:t>
            </a:r>
            <a:r>
              <a:rPr lang="en-US" sz="1800" dirty="0" smtClean="0"/>
              <a:t> и </a:t>
            </a:r>
            <a:r>
              <a:rPr lang="en-US" sz="1800" dirty="0" err="1" smtClean="0"/>
              <a:t>за</a:t>
            </a:r>
            <a:r>
              <a:rPr lang="en-US" sz="1800" dirty="0" smtClean="0"/>
              <a:t> </a:t>
            </a:r>
            <a:r>
              <a:rPr lang="en-US" sz="1800" dirty="0" err="1" smtClean="0"/>
              <a:t>состорителите</a:t>
            </a:r>
            <a:r>
              <a:rPr lang="en-US" sz="1800" dirty="0" smtClean="0"/>
              <a:t>, </a:t>
            </a:r>
            <a:r>
              <a:rPr lang="en-US" sz="1800" dirty="0" err="1" smtClean="0"/>
              <a:t>неопходно</a:t>
            </a:r>
            <a:r>
              <a:rPr lang="en-US" sz="1800" dirty="0" smtClean="0"/>
              <a:t> е </a:t>
            </a:r>
            <a:r>
              <a:rPr lang="en-US" sz="1800" dirty="0" err="1" smtClean="0"/>
              <a:t>да</a:t>
            </a:r>
            <a:r>
              <a:rPr lang="en-US" sz="1800" dirty="0" smtClean="0"/>
              <a:t> </a:t>
            </a:r>
            <a:r>
              <a:rPr lang="en-US" sz="1800" dirty="0" err="1" smtClean="0"/>
              <a:t>се</a:t>
            </a:r>
            <a:r>
              <a:rPr lang="en-US" sz="1800" dirty="0" smtClean="0"/>
              <a:t> </a:t>
            </a:r>
            <a:r>
              <a:rPr lang="en-US" sz="1800" dirty="0" err="1" smtClean="0"/>
              <a:t>спроведе</a:t>
            </a:r>
            <a:r>
              <a:rPr lang="en-US" sz="1800" dirty="0" smtClean="0"/>
              <a:t> </a:t>
            </a:r>
            <a:r>
              <a:rPr lang="en-US" sz="1800" b="1" dirty="0" err="1" smtClean="0"/>
              <a:t>паралелна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финансиска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истрага</a:t>
            </a:r>
            <a:r>
              <a:rPr lang="en-US" sz="1800" dirty="0" smtClean="0"/>
              <a:t> </a:t>
            </a:r>
            <a:r>
              <a:rPr lang="en-US" sz="1800" dirty="0" err="1" smtClean="0"/>
              <a:t>во</a:t>
            </a:r>
            <a:r>
              <a:rPr lang="en-US" sz="1800" dirty="0" smtClean="0"/>
              <a:t> </a:t>
            </a:r>
            <a:r>
              <a:rPr lang="en-US" sz="1800" dirty="0" err="1" smtClean="0"/>
              <a:t>случаите</a:t>
            </a:r>
            <a:r>
              <a:rPr lang="en-US" sz="1800" dirty="0" smtClean="0"/>
              <a:t> </a:t>
            </a:r>
            <a:r>
              <a:rPr lang="en-US" sz="1800" dirty="0" err="1" smtClean="0"/>
              <a:t>кога</a:t>
            </a:r>
            <a:r>
              <a:rPr lang="en-US" sz="1800" dirty="0" smtClean="0"/>
              <a:t> </a:t>
            </a:r>
            <a:r>
              <a:rPr lang="en-US" sz="1800" dirty="0" err="1" smtClean="0"/>
              <a:t>кривичното</a:t>
            </a:r>
            <a:r>
              <a:rPr lang="en-US" sz="1800" dirty="0" smtClean="0"/>
              <a:t> </a:t>
            </a:r>
            <a:r>
              <a:rPr lang="en-US" sz="1800" dirty="0" err="1" smtClean="0"/>
              <a:t>дело</a:t>
            </a:r>
            <a:r>
              <a:rPr lang="en-US" sz="1800" dirty="0" smtClean="0"/>
              <a:t> </a:t>
            </a:r>
            <a:r>
              <a:rPr lang="en-US" sz="1800" dirty="0" err="1" smtClean="0"/>
              <a:t>како</a:t>
            </a:r>
            <a:r>
              <a:rPr lang="en-US" sz="1800" dirty="0" smtClean="0"/>
              <a:t> </a:t>
            </a:r>
            <a:r>
              <a:rPr lang="en-US" sz="1800" dirty="0" err="1" smtClean="0"/>
              <a:t>резултат</a:t>
            </a:r>
            <a:r>
              <a:rPr lang="en-US" sz="1800" dirty="0" smtClean="0"/>
              <a:t> </a:t>
            </a:r>
            <a:r>
              <a:rPr lang="en-US" sz="1800" dirty="0" err="1" smtClean="0"/>
              <a:t>има</a:t>
            </a:r>
            <a:r>
              <a:rPr lang="en-US" sz="1800" dirty="0" smtClean="0"/>
              <a:t> </a:t>
            </a:r>
            <a:r>
              <a:rPr lang="en-US" sz="1800" b="1" dirty="0" err="1" smtClean="0"/>
              <a:t>имотна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корист</a:t>
            </a:r>
            <a:r>
              <a:rPr lang="en-US" sz="1800" dirty="0" smtClean="0"/>
              <a:t>. </a:t>
            </a:r>
          </a:p>
          <a:p>
            <a:pPr marL="0" indent="0">
              <a:lnSpc>
                <a:spcPct val="70000"/>
              </a:lnSpc>
              <a:buFont typeface="Arial" charset="0"/>
              <a:buNone/>
            </a:pPr>
            <a:endParaRPr lang="en-US" sz="1800" dirty="0" smtClean="0"/>
          </a:p>
          <a:p>
            <a:pPr marL="0" indent="0">
              <a:lnSpc>
                <a:spcPct val="70000"/>
              </a:lnSpc>
            </a:pPr>
            <a:r>
              <a:rPr lang="en-US" sz="1800" b="1" dirty="0" err="1" smtClean="0"/>
              <a:t>Кога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се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почнува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со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финансиска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истрага</a:t>
            </a:r>
            <a:r>
              <a:rPr lang="en-US" sz="1800" b="1" dirty="0" smtClean="0"/>
              <a:t>?</a:t>
            </a:r>
            <a:r>
              <a:rPr lang="en-US" sz="1800" dirty="0" smtClean="0"/>
              <a:t> </a:t>
            </a:r>
            <a:r>
              <a:rPr lang="en-US" sz="1800" b="1" dirty="0" err="1" smtClean="0"/>
              <a:t>Кој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ја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почнува</a:t>
            </a:r>
            <a:r>
              <a:rPr lang="en-US" sz="1800" b="1" dirty="0" smtClean="0"/>
              <a:t>/</a:t>
            </a:r>
            <a:r>
              <a:rPr lang="en-US" sz="1800" b="1" dirty="0" err="1" smtClean="0"/>
              <a:t>спроведува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финансиската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истрага</a:t>
            </a:r>
            <a:r>
              <a:rPr lang="en-US" sz="1800" b="1" dirty="0" smtClean="0"/>
              <a:t>?</a:t>
            </a:r>
            <a:r>
              <a:rPr lang="en-US" sz="1800" dirty="0" smtClean="0"/>
              <a:t> </a:t>
            </a:r>
          </a:p>
          <a:p>
            <a:pPr lvl="1">
              <a:lnSpc>
                <a:spcPct val="70000"/>
              </a:lnSpc>
            </a:pPr>
            <a:r>
              <a:rPr lang="en-US" sz="1800" dirty="0" err="1" smtClean="0"/>
              <a:t>Колку</a:t>
            </a:r>
            <a:r>
              <a:rPr lang="en-US" sz="1800" dirty="0" smtClean="0"/>
              <a:t> </a:t>
            </a:r>
            <a:r>
              <a:rPr lang="en-US" sz="1800" dirty="0" err="1" smtClean="0"/>
              <a:t>што</a:t>
            </a:r>
            <a:r>
              <a:rPr lang="en-US" sz="1800" dirty="0" smtClean="0"/>
              <a:t> е </a:t>
            </a:r>
            <a:r>
              <a:rPr lang="en-US" sz="1800" dirty="0" err="1" smtClean="0"/>
              <a:t>можно</a:t>
            </a:r>
            <a:r>
              <a:rPr lang="en-US" sz="1800" dirty="0" smtClean="0"/>
              <a:t> </a:t>
            </a:r>
            <a:r>
              <a:rPr lang="en-US" sz="1800" dirty="0" err="1" smtClean="0"/>
              <a:t>порано</a:t>
            </a:r>
            <a:r>
              <a:rPr lang="en-US" sz="1800" dirty="0" smtClean="0"/>
              <a:t> </a:t>
            </a:r>
            <a:r>
              <a:rPr lang="en-US" sz="1800" dirty="0" err="1" smtClean="0"/>
              <a:t>за</a:t>
            </a:r>
            <a:r>
              <a:rPr lang="en-US" sz="1800" dirty="0" smtClean="0"/>
              <a:t> </a:t>
            </a:r>
            <a:r>
              <a:rPr lang="en-US" sz="1800" dirty="0" err="1" smtClean="0"/>
              <a:t>да</a:t>
            </a:r>
            <a:r>
              <a:rPr lang="en-US" sz="1800" dirty="0" smtClean="0"/>
              <a:t> </a:t>
            </a:r>
            <a:r>
              <a:rPr lang="en-US" sz="1800" dirty="0" err="1" smtClean="0"/>
              <a:t>се</a:t>
            </a:r>
            <a:r>
              <a:rPr lang="en-US" sz="1800" dirty="0" smtClean="0"/>
              <a:t> </a:t>
            </a:r>
            <a:r>
              <a:rPr lang="en-US" sz="1800" dirty="0" err="1" smtClean="0"/>
              <a:t>спречи</a:t>
            </a:r>
            <a:r>
              <a:rPr lang="en-US" sz="1800" dirty="0" smtClean="0"/>
              <a:t> </a:t>
            </a:r>
            <a:r>
              <a:rPr lang="en-US" sz="1800" dirty="0" err="1" smtClean="0"/>
              <a:t>сторителот</a:t>
            </a:r>
            <a:r>
              <a:rPr lang="en-US" sz="1800" dirty="0" smtClean="0"/>
              <a:t> </a:t>
            </a:r>
            <a:r>
              <a:rPr lang="en-US" sz="1800" dirty="0" err="1" smtClean="0"/>
              <a:t>евентуално</a:t>
            </a:r>
            <a:r>
              <a:rPr lang="en-US" sz="1800" dirty="0" smtClean="0"/>
              <a:t> </a:t>
            </a:r>
            <a:r>
              <a:rPr lang="en-US" sz="1800" dirty="0" err="1" smtClean="0"/>
              <a:t>да</a:t>
            </a:r>
            <a:r>
              <a:rPr lang="en-US" sz="1800" dirty="0" smtClean="0"/>
              <a:t> </a:t>
            </a:r>
            <a:r>
              <a:rPr lang="en-US" sz="1800" dirty="0" err="1" smtClean="0"/>
              <a:t>го</a:t>
            </a:r>
            <a:r>
              <a:rPr lang="en-US" sz="1800" dirty="0" smtClean="0"/>
              <a:t> </a:t>
            </a:r>
            <a:r>
              <a:rPr lang="en-US" sz="1800" dirty="0" err="1" smtClean="0"/>
              <a:t>отуѓи</a:t>
            </a:r>
            <a:r>
              <a:rPr lang="en-US" sz="1800" dirty="0" smtClean="0"/>
              <a:t> </a:t>
            </a:r>
            <a:r>
              <a:rPr lang="en-US" sz="1800" dirty="0" err="1" smtClean="0"/>
              <a:t>имотот</a:t>
            </a:r>
            <a:r>
              <a:rPr lang="en-US" sz="1800" dirty="0" smtClean="0"/>
              <a:t>. </a:t>
            </a:r>
            <a:endParaRPr lang="en-US" altLang="ja-JP" sz="1800" dirty="0" smtClean="0"/>
          </a:p>
          <a:p>
            <a:pPr lvl="1">
              <a:lnSpc>
                <a:spcPct val="70000"/>
              </a:lnSpc>
            </a:pPr>
            <a:r>
              <a:rPr lang="en-US" sz="1800" dirty="0" err="1" smtClean="0"/>
              <a:t>Финансиската</a:t>
            </a:r>
            <a:r>
              <a:rPr lang="en-US" sz="1800" dirty="0" smtClean="0"/>
              <a:t> </a:t>
            </a:r>
            <a:r>
              <a:rPr lang="en-US" sz="1800" dirty="0" err="1" smtClean="0"/>
              <a:t>истрага</a:t>
            </a:r>
            <a:r>
              <a:rPr lang="en-US" sz="1800" dirty="0" smtClean="0"/>
              <a:t> </a:t>
            </a:r>
            <a:r>
              <a:rPr lang="en-US" sz="1800" dirty="0" err="1" smtClean="0"/>
              <a:t>може</a:t>
            </a:r>
            <a:r>
              <a:rPr lang="en-US" sz="1800" dirty="0" smtClean="0"/>
              <a:t> </a:t>
            </a:r>
            <a:r>
              <a:rPr lang="en-US" sz="1800" dirty="0" err="1" smtClean="0"/>
              <a:t>да</a:t>
            </a:r>
            <a:r>
              <a:rPr lang="en-US" sz="1800" dirty="0" smtClean="0"/>
              <a:t> </a:t>
            </a:r>
            <a:r>
              <a:rPr lang="en-US" sz="1800" dirty="0" err="1" smtClean="0"/>
              <a:t>го</a:t>
            </a:r>
            <a:r>
              <a:rPr lang="en-US" sz="1800" dirty="0" smtClean="0"/>
              <a:t> </a:t>
            </a:r>
            <a:r>
              <a:rPr lang="en-US" sz="1800" dirty="0" err="1" smtClean="0"/>
              <a:t>прошири</a:t>
            </a:r>
            <a:r>
              <a:rPr lang="en-US" sz="1800" dirty="0" smtClean="0"/>
              <a:t> </a:t>
            </a:r>
            <a:r>
              <a:rPr lang="en-US" sz="1800" dirty="0" err="1" smtClean="0"/>
              <a:t>кругот</a:t>
            </a:r>
            <a:r>
              <a:rPr lang="en-US" sz="1800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осомничени</a:t>
            </a:r>
            <a:endParaRPr lang="en-US" sz="1800" dirty="0" smtClean="0"/>
          </a:p>
          <a:p>
            <a:pPr lvl="1">
              <a:lnSpc>
                <a:spcPct val="70000"/>
              </a:lnSpc>
            </a:pPr>
            <a:r>
              <a:rPr lang="en-US" sz="1800" dirty="0" err="1" smtClean="0"/>
              <a:t>Собирање</a:t>
            </a:r>
            <a:r>
              <a:rPr lang="en-US" sz="1800" dirty="0" smtClean="0"/>
              <a:t> </a:t>
            </a:r>
            <a:r>
              <a:rPr lang="en-US" sz="1800" dirty="0" err="1" smtClean="0"/>
              <a:t>докази</a:t>
            </a:r>
            <a:r>
              <a:rPr lang="en-US" sz="1800" dirty="0" smtClean="0"/>
              <a:t> и </a:t>
            </a:r>
            <a:r>
              <a:rPr lang="en-US" sz="1800" dirty="0" err="1" smtClean="0"/>
              <a:t>за</a:t>
            </a:r>
            <a:r>
              <a:rPr lang="en-US" sz="1800" dirty="0" smtClean="0"/>
              <a:t> </a:t>
            </a:r>
            <a:r>
              <a:rPr lang="en-US" sz="1800" dirty="0" err="1" smtClean="0"/>
              <a:t>финансиска</a:t>
            </a:r>
            <a:r>
              <a:rPr lang="en-US" sz="1800" dirty="0" smtClean="0"/>
              <a:t> </a:t>
            </a:r>
            <a:r>
              <a:rPr lang="en-US" sz="1800" dirty="0" err="1" smtClean="0"/>
              <a:t>истрага</a:t>
            </a:r>
            <a:endParaRPr lang="en-US" sz="1800" dirty="0" smtClean="0"/>
          </a:p>
          <a:p>
            <a:pPr marL="0" indent="0">
              <a:lnSpc>
                <a:spcPct val="70000"/>
              </a:lnSpc>
            </a:pPr>
            <a:r>
              <a:rPr lang="en-US" sz="1800" b="1" dirty="0" err="1" smtClean="0"/>
              <a:t>Идентификувајте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ги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релевантните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домашни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правни</a:t>
            </a:r>
            <a:r>
              <a:rPr lang="en-US" sz="1800" b="1" dirty="0" smtClean="0"/>
              <a:t> (</a:t>
            </a:r>
            <a:r>
              <a:rPr lang="en-US" sz="1800" b="1" dirty="0" err="1" smtClean="0"/>
              <a:t>материјални</a:t>
            </a:r>
            <a:r>
              <a:rPr lang="en-US" sz="1800" b="1" dirty="0" smtClean="0"/>
              <a:t> и </a:t>
            </a:r>
            <a:r>
              <a:rPr lang="en-US" sz="1800" b="1" dirty="0" err="1" smtClean="0"/>
              <a:t>процедурални</a:t>
            </a:r>
            <a:r>
              <a:rPr lang="en-US" sz="1800" b="1" dirty="0" smtClean="0"/>
              <a:t>) </a:t>
            </a:r>
            <a:r>
              <a:rPr lang="en-US" sz="1800" b="1" dirty="0" err="1" smtClean="0"/>
              <a:t>одредби</a:t>
            </a:r>
            <a:r>
              <a:rPr lang="en-US" sz="1800" dirty="0" smtClean="0"/>
              <a:t> </a:t>
            </a:r>
          </a:p>
          <a:p>
            <a:pPr lvl="1">
              <a:lnSpc>
                <a:spcPct val="70000"/>
              </a:lnSpc>
            </a:pPr>
            <a:r>
              <a:rPr lang="en-US" sz="1800" dirty="0" err="1" smtClean="0"/>
              <a:t>обврзување</a:t>
            </a:r>
            <a:r>
              <a:rPr lang="en-US" sz="1800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одговорните</a:t>
            </a:r>
            <a:r>
              <a:rPr lang="en-US" sz="1800" dirty="0" smtClean="0"/>
              <a:t> </a:t>
            </a:r>
            <a:r>
              <a:rPr lang="en-US" sz="1800" dirty="0" err="1" smtClean="0"/>
              <a:t>органи</a:t>
            </a:r>
            <a:r>
              <a:rPr lang="en-US" sz="1800" dirty="0" smtClean="0"/>
              <a:t> </a:t>
            </a:r>
            <a:r>
              <a:rPr lang="en-US" sz="1800" dirty="0" err="1" smtClean="0"/>
              <a:t>да</a:t>
            </a:r>
            <a:r>
              <a:rPr lang="en-US" sz="1800" dirty="0" smtClean="0"/>
              <a:t> </a:t>
            </a:r>
            <a:r>
              <a:rPr lang="en-US" sz="1800" dirty="0" err="1" smtClean="0"/>
              <a:t>спроведат</a:t>
            </a:r>
            <a:r>
              <a:rPr lang="en-US" sz="1800" dirty="0" smtClean="0"/>
              <a:t> ФИ - </a:t>
            </a:r>
            <a:r>
              <a:rPr lang="en-US" sz="1800" dirty="0" err="1" smtClean="0"/>
              <a:t>влегување</a:t>
            </a:r>
            <a:r>
              <a:rPr lang="en-US" sz="1800" dirty="0" smtClean="0"/>
              <a:t> </a:t>
            </a:r>
            <a:r>
              <a:rPr lang="en-US" sz="1800" dirty="0" err="1" smtClean="0"/>
              <a:t>во</a:t>
            </a:r>
            <a:r>
              <a:rPr lang="en-US" sz="1800" dirty="0" smtClean="0"/>
              <a:t> </a:t>
            </a:r>
            <a:r>
              <a:rPr lang="en-US" sz="1800" dirty="0" err="1" smtClean="0"/>
              <a:t>трага</a:t>
            </a:r>
            <a:r>
              <a:rPr lang="en-US" sz="1800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имотната</a:t>
            </a:r>
            <a:r>
              <a:rPr lang="en-US" sz="1800" dirty="0" smtClean="0"/>
              <a:t> </a:t>
            </a:r>
            <a:r>
              <a:rPr lang="en-US" sz="1800" dirty="0" err="1" smtClean="0"/>
              <a:t>корист</a:t>
            </a:r>
            <a:r>
              <a:rPr lang="en-US" sz="1800" dirty="0" smtClean="0"/>
              <a:t>, </a:t>
            </a:r>
            <a:r>
              <a:rPr lang="en-US" sz="1800" dirty="0" err="1" smtClean="0"/>
              <a:t>замрзнување</a:t>
            </a:r>
            <a:r>
              <a:rPr lang="en-US" sz="1800" dirty="0" smtClean="0"/>
              <a:t>, </a:t>
            </a:r>
            <a:r>
              <a:rPr lang="en-US" sz="1800" dirty="0" err="1" smtClean="0"/>
              <a:t>конфискација</a:t>
            </a:r>
            <a:r>
              <a:rPr lang="en-US" sz="1800" dirty="0" smtClean="0"/>
              <a:t> </a:t>
            </a:r>
          </a:p>
          <a:p>
            <a:pPr marL="0" indent="0">
              <a:lnSpc>
                <a:spcPct val="70000"/>
              </a:lnSpc>
            </a:pPr>
            <a:r>
              <a:rPr lang="en-US" sz="1800" b="1" dirty="0" err="1" smtClean="0"/>
              <a:t>Идентификувајте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кој</a:t>
            </a:r>
            <a:r>
              <a:rPr lang="en-US" sz="1800" b="1" dirty="0" smtClean="0"/>
              <a:t> е </a:t>
            </a:r>
            <a:r>
              <a:rPr lang="en-US" sz="1800" b="1" dirty="0" err="1" smtClean="0"/>
              <a:t>одговорен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за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иницирање</a:t>
            </a:r>
            <a:r>
              <a:rPr lang="en-US" sz="1800" b="1" dirty="0" smtClean="0"/>
              <a:t>, </a:t>
            </a:r>
            <a:r>
              <a:rPr lang="en-US" sz="1800" b="1" dirty="0" err="1" smtClean="0"/>
              <a:t>водење</a:t>
            </a:r>
            <a:r>
              <a:rPr lang="en-US" sz="1800" b="1" dirty="0" smtClean="0"/>
              <a:t> и </a:t>
            </a:r>
            <a:r>
              <a:rPr lang="en-US" sz="1800" b="1" dirty="0" err="1" smtClean="0"/>
              <a:t>за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извршување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на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финансиската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истрага</a:t>
            </a:r>
            <a:r>
              <a:rPr lang="en-US" sz="1800" b="1" dirty="0" smtClean="0"/>
              <a:t> </a:t>
            </a:r>
            <a:endParaRPr lang="en-US" sz="1800" dirty="0" smtClean="0"/>
          </a:p>
          <a:p>
            <a:pPr lvl="1">
              <a:lnSpc>
                <a:spcPct val="70000"/>
              </a:lnSpc>
            </a:pPr>
            <a:r>
              <a:rPr lang="en-US" sz="1800" dirty="0" err="1" smtClean="0"/>
              <a:t>Специјализирани</a:t>
            </a:r>
            <a:r>
              <a:rPr lang="en-US" sz="1800" dirty="0" smtClean="0"/>
              <a:t> </a:t>
            </a:r>
            <a:r>
              <a:rPr lang="en-US" sz="1800" dirty="0" err="1" smtClean="0"/>
              <a:t>единици</a:t>
            </a:r>
            <a:r>
              <a:rPr lang="en-US" sz="1800" dirty="0" smtClean="0"/>
              <a:t> (</a:t>
            </a:r>
            <a:r>
              <a:rPr lang="en-US" sz="1800" dirty="0" err="1" smtClean="0"/>
              <a:t>полиција</a:t>
            </a:r>
            <a:r>
              <a:rPr lang="en-US" sz="1800" dirty="0" smtClean="0"/>
              <a:t>/</a:t>
            </a:r>
            <a:r>
              <a:rPr lang="en-US" sz="1800" dirty="0" err="1" smtClean="0"/>
              <a:t>обвинител</a:t>
            </a:r>
            <a:r>
              <a:rPr lang="en-US" sz="1800" dirty="0" smtClean="0"/>
              <a:t>); </a:t>
            </a:r>
            <a:r>
              <a:rPr lang="en-US" sz="1800" dirty="0" err="1" smtClean="0"/>
              <a:t>специјализирани</a:t>
            </a:r>
            <a:r>
              <a:rPr lang="en-US" sz="1800" dirty="0" smtClean="0"/>
              <a:t> </a:t>
            </a:r>
            <a:r>
              <a:rPr lang="en-US" sz="1800" dirty="0" err="1" smtClean="0"/>
              <a:t>иследници</a:t>
            </a:r>
            <a:r>
              <a:rPr lang="en-US" sz="1800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68313" y="1214438"/>
            <a:ext cx="8229600" cy="714375"/>
          </a:xfrm>
        </p:spPr>
        <p:txBody>
          <a:bodyPr/>
          <a:lstStyle/>
          <a:p>
            <a:r>
              <a:rPr lang="en-US" sz="3600" smtClean="0"/>
              <a:t/>
            </a:r>
            <a:br>
              <a:rPr lang="en-US" sz="3600" smtClean="0"/>
            </a:br>
            <a:r>
              <a:rPr lang="en-US" sz="3200" b="1" smtClean="0"/>
              <a:t>2.2 Утврдување на имотната корист што е стекната од кривично дело</a:t>
            </a:r>
            <a:r>
              <a:rPr lang="en-US" sz="3200" smtClean="0"/>
              <a:t> </a:t>
            </a:r>
            <a:r>
              <a:rPr lang="en-US" sz="3600" smtClean="0"/>
              <a:t/>
            </a:r>
            <a:br>
              <a:rPr lang="en-US" sz="3600" smtClean="0"/>
            </a:br>
            <a:endParaRPr lang="en-US" sz="3600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68313" y="2000250"/>
            <a:ext cx="8229600" cy="4572000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600" b="1" dirty="0" smtClean="0"/>
              <a:t>„</a:t>
            </a:r>
            <a:r>
              <a:rPr lang="en-US" sz="1600" b="1" dirty="0" err="1" smtClean="0"/>
              <a:t>Имотна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корист</a:t>
            </a:r>
            <a:r>
              <a:rPr lang="en-US" sz="1600" b="1" dirty="0" smtClean="0"/>
              <a:t>“:</a:t>
            </a:r>
            <a:r>
              <a:rPr lang="en-US" sz="1600" dirty="0" smtClean="0"/>
              <a:t> </a:t>
            </a:r>
            <a:r>
              <a:rPr lang="en-US" sz="1600" dirty="0" err="1" smtClean="0"/>
              <a:t>значи</a:t>
            </a:r>
            <a:r>
              <a:rPr lang="en-US" sz="1600" dirty="0" smtClean="0"/>
              <a:t> </a:t>
            </a:r>
            <a:r>
              <a:rPr lang="en-US" sz="1600" dirty="0" err="1" smtClean="0"/>
              <a:t>секоја</a:t>
            </a:r>
            <a:r>
              <a:rPr lang="en-US" sz="1600" dirty="0" smtClean="0"/>
              <a:t> </a:t>
            </a:r>
            <a:r>
              <a:rPr lang="en-US" sz="1600" dirty="0" err="1" smtClean="0"/>
              <a:t>економска</a:t>
            </a:r>
            <a:r>
              <a:rPr lang="en-US" sz="1600" dirty="0" smtClean="0"/>
              <a:t> </a:t>
            </a:r>
            <a:r>
              <a:rPr lang="en-US" sz="1600" dirty="0" err="1" smtClean="0"/>
              <a:t>корист</a:t>
            </a:r>
            <a:r>
              <a:rPr lang="en-US" sz="1600" dirty="0" smtClean="0"/>
              <a:t> </a:t>
            </a:r>
            <a:r>
              <a:rPr lang="en-US" sz="1600" dirty="0" err="1" smtClean="0"/>
              <a:t>што</a:t>
            </a:r>
            <a:r>
              <a:rPr lang="en-US" sz="1600" dirty="0" smtClean="0"/>
              <a:t> е </a:t>
            </a:r>
            <a:r>
              <a:rPr lang="en-US" sz="1600" dirty="0" err="1" smtClean="0"/>
              <a:t>остварена</a:t>
            </a:r>
            <a:r>
              <a:rPr lang="en-US" sz="1600" dirty="0" smtClean="0"/>
              <a:t>, </a:t>
            </a:r>
            <a:r>
              <a:rPr lang="en-US" sz="1600" dirty="0" err="1" smtClean="0"/>
              <a:t>директно</a:t>
            </a:r>
            <a:r>
              <a:rPr lang="en-US" sz="1600" dirty="0" smtClean="0"/>
              <a:t> </a:t>
            </a:r>
            <a:r>
              <a:rPr lang="en-US" sz="1600" dirty="0" err="1" smtClean="0"/>
              <a:t>или</a:t>
            </a:r>
            <a:r>
              <a:rPr lang="en-US" sz="1600" dirty="0" smtClean="0"/>
              <a:t> </a:t>
            </a:r>
            <a:r>
              <a:rPr lang="en-US" sz="1600" dirty="0" err="1" smtClean="0"/>
              <a:t>индиректно</a:t>
            </a:r>
            <a:r>
              <a:rPr lang="en-US" sz="1600" dirty="0" smtClean="0"/>
              <a:t>, </a:t>
            </a:r>
            <a:r>
              <a:rPr lang="en-US" sz="1600" dirty="0" err="1" smtClean="0"/>
              <a:t>од</a:t>
            </a:r>
            <a:r>
              <a:rPr lang="en-US" sz="1600" dirty="0" smtClean="0"/>
              <a:t> </a:t>
            </a:r>
            <a:r>
              <a:rPr lang="en-US" sz="1600" dirty="0" err="1" smtClean="0"/>
              <a:t>извршување</a:t>
            </a:r>
            <a:r>
              <a:rPr lang="en-US" sz="1600" dirty="0" smtClean="0"/>
              <a:t> </a:t>
            </a:r>
            <a:r>
              <a:rPr lang="en-US" sz="1600" dirty="0" err="1" smtClean="0"/>
              <a:t>кривично</a:t>
            </a:r>
            <a:r>
              <a:rPr lang="en-US" sz="1600" dirty="0" smtClean="0"/>
              <a:t> </a:t>
            </a:r>
            <a:r>
              <a:rPr lang="en-US" sz="1600" dirty="0" err="1" smtClean="0"/>
              <a:t>дело</a:t>
            </a:r>
            <a:r>
              <a:rPr lang="en-US" sz="1600" dirty="0" smtClean="0"/>
              <a:t>; </a:t>
            </a:r>
            <a:r>
              <a:rPr lang="en-US" sz="1600" dirty="0" err="1" smtClean="0"/>
              <a:t>таа</a:t>
            </a:r>
            <a:r>
              <a:rPr lang="en-US" sz="1600" dirty="0" smtClean="0"/>
              <a:t> </a:t>
            </a:r>
            <a:r>
              <a:rPr lang="en-US" sz="1600" dirty="0" err="1" smtClean="0"/>
              <a:t>може</a:t>
            </a:r>
            <a:r>
              <a:rPr lang="en-US" sz="1600" dirty="0" smtClean="0"/>
              <a:t> </a:t>
            </a:r>
            <a:r>
              <a:rPr lang="en-US" sz="1600" dirty="0" err="1" smtClean="0"/>
              <a:t>да</a:t>
            </a:r>
            <a:r>
              <a:rPr lang="en-US" sz="1600" dirty="0" smtClean="0"/>
              <a:t> </a:t>
            </a:r>
            <a:r>
              <a:rPr lang="en-US" sz="1600" dirty="0" err="1" smtClean="0"/>
              <a:t>се</a:t>
            </a:r>
            <a:r>
              <a:rPr lang="en-US" sz="1600" dirty="0" smtClean="0"/>
              <a:t> </a:t>
            </a:r>
            <a:r>
              <a:rPr lang="en-US" sz="1600" dirty="0" err="1" smtClean="0"/>
              <a:t>однесува</a:t>
            </a:r>
            <a:r>
              <a:rPr lang="en-US" sz="1600" dirty="0" smtClean="0"/>
              <a:t> </a:t>
            </a:r>
            <a:r>
              <a:rPr lang="en-US" sz="1600" dirty="0" err="1" smtClean="0"/>
              <a:t>на</a:t>
            </a:r>
            <a:r>
              <a:rPr lang="en-US" sz="1600" dirty="0" smtClean="0"/>
              <a:t> </a:t>
            </a:r>
            <a:r>
              <a:rPr lang="en-US" sz="1600" dirty="0" err="1" smtClean="0"/>
              <a:t>секој</a:t>
            </a:r>
            <a:r>
              <a:rPr lang="en-US" sz="1600" dirty="0" smtClean="0"/>
              <a:t> </a:t>
            </a:r>
            <a:r>
              <a:rPr lang="en-US" sz="1600" dirty="0" err="1" smtClean="0"/>
              <a:t>вид</a:t>
            </a:r>
            <a:r>
              <a:rPr lang="en-US" sz="1600" dirty="0" smtClean="0"/>
              <a:t> </a:t>
            </a:r>
            <a:r>
              <a:rPr lang="en-US" sz="1600" dirty="0" err="1" smtClean="0"/>
              <a:t>имот</a:t>
            </a:r>
            <a:r>
              <a:rPr lang="en-US" sz="1600" dirty="0" smtClean="0"/>
              <a:t> </a:t>
            </a:r>
            <a:r>
              <a:rPr lang="en-US" sz="1600" i="1" dirty="0" smtClean="0"/>
              <a:t>и </a:t>
            </a:r>
            <a:r>
              <a:rPr lang="en-US" sz="1600" i="1" dirty="0" err="1" smtClean="0"/>
              <a:t>вклучува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секое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друго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последователно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реинвестирање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или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трансформација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на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директната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имотна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корист</a:t>
            </a:r>
            <a:r>
              <a:rPr lang="en-US" sz="1600" i="1" dirty="0" smtClean="0"/>
              <a:t> и </a:t>
            </a:r>
            <a:r>
              <a:rPr lang="en-US" sz="1600" i="1" dirty="0" err="1" smtClean="0"/>
              <a:t>сите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вредни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бенефиции</a:t>
            </a:r>
            <a:r>
              <a:rPr lang="en-US" sz="1600" i="1" dirty="0" smtClean="0"/>
              <a:t>.</a:t>
            </a:r>
            <a:endParaRPr lang="en-US" sz="1600" dirty="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600" dirty="0" err="1" smtClean="0"/>
              <a:t>Имотната</a:t>
            </a:r>
            <a:r>
              <a:rPr lang="en-US" sz="1600" dirty="0" smtClean="0"/>
              <a:t> </a:t>
            </a:r>
            <a:r>
              <a:rPr lang="en-US" sz="1600" dirty="0" err="1" smtClean="0"/>
              <a:t>корист</a:t>
            </a:r>
            <a:r>
              <a:rPr lang="en-US" sz="1600" dirty="0" smtClean="0"/>
              <a:t> </a:t>
            </a:r>
            <a:r>
              <a:rPr lang="en-US" sz="1600" dirty="0" err="1" smtClean="0"/>
              <a:t>може</a:t>
            </a:r>
            <a:r>
              <a:rPr lang="en-US" sz="1600" dirty="0" smtClean="0"/>
              <a:t> </a:t>
            </a:r>
            <a:r>
              <a:rPr lang="en-US" sz="1600" dirty="0" err="1" smtClean="0"/>
              <a:t>да</a:t>
            </a:r>
            <a:r>
              <a:rPr lang="en-US" sz="1600" dirty="0" smtClean="0"/>
              <a:t> </a:t>
            </a:r>
            <a:r>
              <a:rPr lang="en-US" sz="1600" dirty="0" err="1" smtClean="0"/>
              <a:t>биде</a:t>
            </a:r>
            <a:r>
              <a:rPr lang="en-US" sz="1600" dirty="0" smtClean="0"/>
              <a:t> </a:t>
            </a:r>
            <a:r>
              <a:rPr lang="en-US" sz="1600" b="1" dirty="0" err="1" smtClean="0"/>
              <a:t>елемент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од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кривично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дело</a:t>
            </a:r>
            <a:r>
              <a:rPr lang="en-US" sz="1600" b="1" dirty="0" smtClean="0"/>
              <a:t> </a:t>
            </a:r>
            <a:r>
              <a:rPr lang="en-US" sz="1600" dirty="0" err="1" smtClean="0"/>
              <a:t>или</a:t>
            </a:r>
            <a:r>
              <a:rPr lang="en-US" sz="1600" dirty="0" smtClean="0"/>
              <a:t> </a:t>
            </a:r>
            <a:r>
              <a:rPr lang="en-US" sz="1600" b="1" dirty="0" err="1" smtClean="0"/>
              <a:t>доказ</a:t>
            </a:r>
            <a:r>
              <a:rPr lang="en-US" sz="1600" b="1" dirty="0" smtClean="0"/>
              <a:t> </a:t>
            </a:r>
            <a:r>
              <a:rPr lang="en-US" sz="1600" dirty="0" err="1" smtClean="0"/>
              <a:t>за</a:t>
            </a:r>
            <a:r>
              <a:rPr lang="en-US" sz="1600" dirty="0" smtClean="0"/>
              <a:t> </a:t>
            </a:r>
            <a:r>
              <a:rPr lang="en-US" sz="1600" dirty="0" err="1" smtClean="0"/>
              <a:t>кривично</a:t>
            </a:r>
            <a:r>
              <a:rPr lang="en-US" sz="1600" dirty="0" smtClean="0"/>
              <a:t> </a:t>
            </a:r>
            <a:r>
              <a:rPr lang="en-US" sz="1600" dirty="0" err="1" smtClean="0"/>
              <a:t>дело</a:t>
            </a:r>
            <a:r>
              <a:rPr lang="en-US" sz="1600" dirty="0" smtClean="0"/>
              <a:t> - </a:t>
            </a:r>
            <a:r>
              <a:rPr lang="en-US" sz="1600" dirty="0" err="1" smtClean="0"/>
              <a:t>да</a:t>
            </a:r>
            <a:r>
              <a:rPr lang="en-US" sz="1600" dirty="0" smtClean="0"/>
              <a:t> </a:t>
            </a:r>
            <a:r>
              <a:rPr lang="en-US" sz="1600" dirty="0" err="1" smtClean="0"/>
              <a:t>го</a:t>
            </a:r>
            <a:r>
              <a:rPr lang="en-US" sz="1600" dirty="0" smtClean="0"/>
              <a:t> </a:t>
            </a:r>
            <a:r>
              <a:rPr lang="en-US" sz="1600" dirty="0" err="1" smtClean="0"/>
              <a:t>докаже</a:t>
            </a:r>
            <a:r>
              <a:rPr lang="en-US" sz="1600" dirty="0" smtClean="0"/>
              <a:t> (</a:t>
            </a:r>
            <a:r>
              <a:rPr lang="en-US" sz="1600" dirty="0" err="1" smtClean="0"/>
              <a:t>точниот</a:t>
            </a:r>
            <a:r>
              <a:rPr lang="en-US" sz="1600" dirty="0" smtClean="0"/>
              <a:t>, </a:t>
            </a:r>
            <a:r>
              <a:rPr lang="en-US" sz="1600" dirty="0" err="1" smtClean="0"/>
              <a:t>проценетиот</a:t>
            </a:r>
            <a:r>
              <a:rPr lang="en-US" sz="1600" dirty="0" smtClean="0"/>
              <a:t>) </a:t>
            </a:r>
            <a:r>
              <a:rPr lang="en-US" sz="1600" dirty="0" err="1" smtClean="0"/>
              <a:t>износ</a:t>
            </a:r>
            <a:r>
              <a:rPr lang="en-US" sz="1600" dirty="0" smtClean="0"/>
              <a:t>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600" dirty="0" err="1" smtClean="0"/>
              <a:t>Насочување</a:t>
            </a:r>
            <a:r>
              <a:rPr lang="en-US" sz="1600" dirty="0" smtClean="0"/>
              <a:t> </a:t>
            </a:r>
            <a:r>
              <a:rPr lang="en-US" sz="1600" dirty="0" err="1" smtClean="0"/>
              <a:t>кон</a:t>
            </a:r>
            <a:r>
              <a:rPr lang="en-US" sz="1600" dirty="0" smtClean="0"/>
              <a:t> </a:t>
            </a:r>
            <a:r>
              <a:rPr lang="en-US" sz="1600" dirty="0" err="1" smtClean="0"/>
              <a:t>имотната</a:t>
            </a:r>
            <a:r>
              <a:rPr lang="en-US" sz="1600" dirty="0" smtClean="0"/>
              <a:t> </a:t>
            </a:r>
            <a:r>
              <a:rPr lang="en-US" sz="1600" dirty="0" err="1" smtClean="0"/>
              <a:t>корист</a:t>
            </a:r>
            <a:r>
              <a:rPr lang="en-US" sz="1600" dirty="0" smtClean="0"/>
              <a:t>: </a:t>
            </a:r>
            <a:r>
              <a:rPr lang="en-US" sz="1600" dirty="0" err="1" smtClean="0"/>
              <a:t>криминална</a:t>
            </a:r>
            <a:r>
              <a:rPr lang="en-US" sz="1600" dirty="0" smtClean="0"/>
              <a:t> </a:t>
            </a:r>
            <a:r>
              <a:rPr lang="en-US" sz="1600" dirty="0" err="1" smtClean="0"/>
              <a:t>мрежа</a:t>
            </a:r>
            <a:r>
              <a:rPr lang="en-US" sz="1600" dirty="0" smtClean="0"/>
              <a:t>, </a:t>
            </a:r>
            <a:r>
              <a:rPr lang="en-US" sz="1600" dirty="0" err="1" smtClean="0"/>
              <a:t>осомничени</a:t>
            </a:r>
            <a:r>
              <a:rPr lang="en-US" sz="1600" dirty="0" smtClean="0"/>
              <a:t>, </a:t>
            </a:r>
            <a:r>
              <a:rPr lang="en-US" sz="1600" dirty="0" err="1" smtClean="0"/>
              <a:t>трети</a:t>
            </a:r>
            <a:r>
              <a:rPr lang="en-US" sz="1600" dirty="0" smtClean="0"/>
              <a:t> </a:t>
            </a:r>
            <a:r>
              <a:rPr lang="en-US" sz="1600" dirty="0" err="1" smtClean="0"/>
              <a:t>лица</a:t>
            </a:r>
            <a:r>
              <a:rPr lang="en-US" sz="1600" dirty="0" smtClean="0"/>
              <a:t>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z="1300" dirty="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800" b="1" dirty="0" err="1" smtClean="0"/>
              <a:t>Колку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може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да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се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конфискува</a:t>
            </a:r>
            <a:r>
              <a:rPr lang="en-US" sz="1800" b="1" dirty="0" smtClean="0"/>
              <a:t>?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z="1800" dirty="0" smtClean="0"/>
          </a:p>
          <a:p>
            <a:pPr>
              <a:lnSpc>
                <a:spcPct val="80000"/>
              </a:lnSpc>
            </a:pPr>
            <a:r>
              <a:rPr lang="en-US" sz="1800" dirty="0" smtClean="0"/>
              <a:t>(</a:t>
            </a:r>
            <a:r>
              <a:rPr lang="en-US" sz="1800" dirty="0" err="1" smtClean="0"/>
              <a:t>вредноста</a:t>
            </a:r>
            <a:r>
              <a:rPr lang="en-US" sz="1800" dirty="0" smtClean="0"/>
              <a:t>)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имотната</a:t>
            </a:r>
            <a:r>
              <a:rPr lang="en-US" sz="1800" dirty="0" smtClean="0"/>
              <a:t> </a:t>
            </a:r>
            <a:r>
              <a:rPr lang="en-US" sz="1800" dirty="0" err="1" smtClean="0"/>
              <a:t>корист</a:t>
            </a:r>
            <a:r>
              <a:rPr lang="en-US" sz="1800" dirty="0" smtClean="0"/>
              <a:t> </a:t>
            </a:r>
            <a:r>
              <a:rPr lang="en-US" sz="1800" dirty="0" err="1" smtClean="0"/>
              <a:t>што</a:t>
            </a:r>
            <a:r>
              <a:rPr lang="en-US" sz="1800" dirty="0" smtClean="0"/>
              <a:t> е </a:t>
            </a:r>
            <a:r>
              <a:rPr lang="en-US" sz="1800" dirty="0" err="1" smtClean="0"/>
              <a:t>резултат</a:t>
            </a:r>
            <a:r>
              <a:rPr lang="en-US" sz="1800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b="1" dirty="0" err="1" smtClean="0"/>
              <a:t>конкретно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кривично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дело</a:t>
            </a:r>
            <a:r>
              <a:rPr lang="en-US" sz="1800" b="1" dirty="0" smtClean="0"/>
              <a:t> </a:t>
            </a:r>
            <a:r>
              <a:rPr lang="en-US" sz="1800" dirty="0" err="1" smtClean="0"/>
              <a:t>под</a:t>
            </a:r>
            <a:r>
              <a:rPr lang="en-US" sz="1800" dirty="0" smtClean="0"/>
              <a:t> </a:t>
            </a:r>
            <a:r>
              <a:rPr lang="en-US" sz="1800" dirty="0" err="1" smtClean="0"/>
              <a:t>истрага</a:t>
            </a:r>
            <a:r>
              <a:rPr lang="en-US" sz="1800" dirty="0" smtClean="0"/>
              <a:t> </a:t>
            </a:r>
          </a:p>
          <a:p>
            <a:pPr>
              <a:lnSpc>
                <a:spcPct val="80000"/>
              </a:lnSpc>
            </a:pPr>
            <a:r>
              <a:rPr lang="en-US" sz="1800" b="1" dirty="0" err="1" smtClean="0"/>
              <a:t>перење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пари</a:t>
            </a:r>
            <a:r>
              <a:rPr lang="en-US" sz="1800" b="1" dirty="0" smtClean="0"/>
              <a:t>: </a:t>
            </a:r>
            <a:r>
              <a:rPr lang="en-US" sz="1800" dirty="0" err="1" smtClean="0"/>
              <a:t>вредност</a:t>
            </a:r>
            <a:r>
              <a:rPr lang="en-US" sz="1800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трансакцијата</a:t>
            </a:r>
            <a:r>
              <a:rPr lang="en-US" sz="1800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перење</a:t>
            </a:r>
            <a:r>
              <a:rPr lang="en-US" sz="1800" dirty="0" smtClean="0"/>
              <a:t> </a:t>
            </a:r>
            <a:r>
              <a:rPr lang="en-US" sz="1800" dirty="0" err="1" smtClean="0"/>
              <a:t>пари</a:t>
            </a:r>
            <a:r>
              <a:rPr lang="en-US" sz="1800" dirty="0" smtClean="0"/>
              <a:t>, </a:t>
            </a:r>
            <a:r>
              <a:rPr lang="en-US" sz="1800" dirty="0" err="1" smtClean="0"/>
              <a:t>лабава</a:t>
            </a:r>
            <a:r>
              <a:rPr lang="en-US" sz="1800" dirty="0" smtClean="0"/>
              <a:t> </a:t>
            </a:r>
            <a:r>
              <a:rPr lang="en-US" sz="1800" dirty="0" err="1" smtClean="0"/>
              <a:t>врска</a:t>
            </a:r>
            <a:r>
              <a:rPr lang="en-US" sz="1800" dirty="0" smtClean="0"/>
              <a:t> </a:t>
            </a:r>
            <a:r>
              <a:rPr lang="en-US" sz="1800" dirty="0" err="1" smtClean="0"/>
              <a:t>со</a:t>
            </a:r>
            <a:r>
              <a:rPr lang="en-US" sz="1800" dirty="0" smtClean="0"/>
              <a:t> </a:t>
            </a:r>
            <a:r>
              <a:rPr lang="en-US" sz="1800" dirty="0" err="1" smtClean="0"/>
              <a:t>предикатно</a:t>
            </a:r>
            <a:r>
              <a:rPr lang="en-US" sz="1800" dirty="0" smtClean="0"/>
              <a:t> </a:t>
            </a:r>
            <a:r>
              <a:rPr lang="en-US" sz="1800" dirty="0" err="1" smtClean="0"/>
              <a:t>дело</a:t>
            </a:r>
            <a:endParaRPr lang="en-US" sz="1800" dirty="0" smtClean="0"/>
          </a:p>
          <a:p>
            <a:pPr>
              <a:lnSpc>
                <a:spcPct val="80000"/>
              </a:lnSpc>
            </a:pPr>
            <a:r>
              <a:rPr lang="en-US" sz="1800" b="1" dirty="0" err="1" smtClean="0"/>
              <a:t>проширена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конфискација</a:t>
            </a:r>
            <a:r>
              <a:rPr lang="en-US" sz="1800" b="1" dirty="0" smtClean="0"/>
              <a:t>:</a:t>
            </a:r>
            <a:r>
              <a:rPr lang="en-US" sz="1800" dirty="0" smtClean="0"/>
              <a:t> </a:t>
            </a:r>
            <a:r>
              <a:rPr lang="en-US" sz="1800" dirty="0" err="1" smtClean="0"/>
              <a:t>обратен</a:t>
            </a:r>
            <a:r>
              <a:rPr lang="en-US" sz="1800" dirty="0" smtClean="0"/>
              <a:t> </a:t>
            </a:r>
            <a:r>
              <a:rPr lang="en-US" sz="1800" dirty="0" err="1" smtClean="0"/>
              <a:t>товар</a:t>
            </a:r>
            <a:r>
              <a:rPr lang="en-US" sz="1800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докажување</a:t>
            </a:r>
            <a:r>
              <a:rPr lang="en-US" sz="1800" dirty="0" smtClean="0"/>
              <a:t> </a:t>
            </a:r>
            <a:r>
              <a:rPr lang="en-US" sz="1800" dirty="0" err="1" smtClean="0"/>
              <a:t>во</a:t>
            </a:r>
            <a:r>
              <a:rPr lang="en-US" sz="1800" dirty="0" smtClean="0"/>
              <a:t> </a:t>
            </a:r>
            <a:r>
              <a:rPr lang="en-US" sz="1800" dirty="0" err="1" smtClean="0"/>
              <a:t>однос</a:t>
            </a:r>
            <a:r>
              <a:rPr lang="en-US" sz="1800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потеклото</a:t>
            </a:r>
            <a:r>
              <a:rPr lang="en-US" sz="1800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имотот</a:t>
            </a:r>
            <a:r>
              <a:rPr lang="en-US" sz="1800" dirty="0" smtClean="0"/>
              <a:t>. </a:t>
            </a:r>
          </a:p>
          <a:p>
            <a:pPr>
              <a:lnSpc>
                <a:spcPct val="80000"/>
              </a:lnSpc>
            </a:pPr>
            <a:r>
              <a:rPr lang="en-US" sz="1800" dirty="0" err="1" smtClean="0"/>
              <a:t>директна</a:t>
            </a:r>
            <a:r>
              <a:rPr lang="en-US" sz="1800" dirty="0" smtClean="0"/>
              <a:t> </a:t>
            </a:r>
            <a:r>
              <a:rPr lang="en-US" sz="1800" dirty="0" err="1" smtClean="0"/>
              <a:t>имотна</a:t>
            </a:r>
            <a:r>
              <a:rPr lang="en-US" sz="1800" dirty="0" smtClean="0"/>
              <a:t> </a:t>
            </a:r>
            <a:r>
              <a:rPr lang="en-US" sz="1800" dirty="0" err="1" smtClean="0"/>
              <a:t>корист</a:t>
            </a:r>
            <a:r>
              <a:rPr lang="en-US" sz="1800" dirty="0" smtClean="0"/>
              <a:t> и </a:t>
            </a:r>
            <a:r>
              <a:rPr lang="en-US" sz="1800" dirty="0" err="1" smtClean="0"/>
              <a:t>индиректна</a:t>
            </a:r>
            <a:r>
              <a:rPr lang="en-US" sz="1800" dirty="0" smtClean="0"/>
              <a:t> </a:t>
            </a:r>
            <a:r>
              <a:rPr lang="en-US" sz="1800" dirty="0" err="1" smtClean="0"/>
              <a:t>имотна</a:t>
            </a:r>
            <a:r>
              <a:rPr lang="en-US" sz="1800" dirty="0" smtClean="0"/>
              <a:t> </a:t>
            </a:r>
            <a:r>
              <a:rPr lang="en-US" sz="1800" dirty="0" err="1" smtClean="0"/>
              <a:t>корист</a:t>
            </a:r>
            <a:r>
              <a:rPr lang="en-US" sz="1800" dirty="0" smtClean="0"/>
              <a:t> </a:t>
            </a:r>
            <a:endParaRPr lang="en-US" sz="1800" dirty="0" smtClean="0"/>
          </a:p>
          <a:p>
            <a:pPr>
              <a:lnSpc>
                <a:spcPct val="80000"/>
              </a:lnSpc>
            </a:pPr>
            <a:r>
              <a:rPr lang="en-US" sz="1800" dirty="0" err="1" smtClean="0"/>
              <a:t>се</a:t>
            </a:r>
            <a:r>
              <a:rPr lang="en-US" sz="1800" dirty="0" smtClean="0"/>
              <a:t> </a:t>
            </a:r>
            <a:r>
              <a:rPr lang="en-US" sz="1800" dirty="0" err="1" smtClean="0"/>
              <a:t>пресметува</a:t>
            </a:r>
            <a:r>
              <a:rPr lang="en-US" sz="1800" dirty="0" smtClean="0"/>
              <a:t> </a:t>
            </a:r>
            <a:r>
              <a:rPr lang="en-US" sz="1800" b="1" dirty="0" err="1" smtClean="0"/>
              <a:t>имотна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бруто-корист</a:t>
            </a:r>
            <a:r>
              <a:rPr lang="en-US" sz="1800" dirty="0" smtClean="0"/>
              <a:t>, </a:t>
            </a:r>
            <a:r>
              <a:rPr lang="en-US" sz="1800" dirty="0" err="1" smtClean="0"/>
              <a:t>без</a:t>
            </a:r>
            <a:r>
              <a:rPr lang="en-US" sz="1800" dirty="0" smtClean="0"/>
              <a:t> </a:t>
            </a:r>
            <a:r>
              <a:rPr lang="en-US" sz="1800" dirty="0" err="1" smtClean="0"/>
              <a:t>одбивање</a:t>
            </a:r>
            <a:r>
              <a:rPr lang="en-US" sz="1800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трошоците</a:t>
            </a:r>
            <a:r>
              <a:rPr lang="en-US" sz="1800" dirty="0" smtClean="0"/>
              <a:t> </a:t>
            </a:r>
          </a:p>
          <a:p>
            <a:pPr>
              <a:lnSpc>
                <a:spcPct val="80000"/>
              </a:lnSpc>
            </a:pPr>
            <a:r>
              <a:rPr lang="en-US" sz="1800" dirty="0" err="1" smtClean="0"/>
              <a:t>конфискација</a:t>
            </a:r>
            <a:r>
              <a:rPr lang="en-US" sz="1800" dirty="0" smtClean="0"/>
              <a:t> </a:t>
            </a:r>
            <a:r>
              <a:rPr lang="en-US" sz="1800" dirty="0" err="1" smtClean="0"/>
              <a:t>заснована</a:t>
            </a:r>
            <a:r>
              <a:rPr lang="en-US" sz="1800" dirty="0" smtClean="0"/>
              <a:t> </a:t>
            </a:r>
            <a:r>
              <a:rPr lang="en-US" sz="1800" dirty="0" err="1" smtClean="0"/>
              <a:t>врз</a:t>
            </a:r>
            <a:r>
              <a:rPr lang="en-US" sz="1800" dirty="0" smtClean="0"/>
              <a:t> </a:t>
            </a:r>
            <a:r>
              <a:rPr lang="en-US" sz="1800" dirty="0" err="1" smtClean="0"/>
              <a:t>вредност</a:t>
            </a:r>
            <a:r>
              <a:rPr lang="en-US" sz="1800" dirty="0" smtClean="0"/>
              <a:t> - </a:t>
            </a:r>
            <a:r>
              <a:rPr lang="en-US" sz="1800" dirty="0" err="1" smtClean="0"/>
              <a:t>можно</a:t>
            </a:r>
            <a:r>
              <a:rPr lang="en-US" sz="1800" dirty="0" smtClean="0"/>
              <a:t> е </a:t>
            </a:r>
            <a:r>
              <a:rPr lang="en-US" sz="1800" dirty="0" err="1" smtClean="0"/>
              <a:t>замрзнување</a:t>
            </a:r>
            <a:r>
              <a:rPr lang="en-US" sz="1800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b="1" dirty="0" err="1" smtClean="0"/>
              <a:t>легален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имот</a:t>
            </a:r>
            <a:r>
              <a:rPr lang="en-US" sz="1800" dirty="0" smtClean="0"/>
              <a:t> </a:t>
            </a:r>
            <a:endParaRPr lang="en-US" sz="1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68313" y="1214438"/>
            <a:ext cx="8229600" cy="714375"/>
          </a:xfrm>
        </p:spPr>
        <p:txBody>
          <a:bodyPr/>
          <a:lstStyle/>
          <a:p>
            <a:r>
              <a:rPr lang="en-US" sz="3600" smtClean="0"/>
              <a:t/>
            </a:r>
            <a:br>
              <a:rPr lang="en-US" sz="3600" smtClean="0"/>
            </a:br>
            <a:r>
              <a:rPr lang="en-US" sz="3200" b="1" smtClean="0"/>
              <a:t>2.2 Утврдување на имотната корист што е стекната од кривично дело</a:t>
            </a:r>
            <a:r>
              <a:rPr lang="en-US" sz="3200" smtClean="0"/>
              <a:t> </a:t>
            </a:r>
            <a:r>
              <a:rPr lang="en-US" sz="3600" smtClean="0"/>
              <a:t/>
            </a:r>
            <a:br>
              <a:rPr lang="en-US" sz="3600" smtClean="0"/>
            </a:br>
            <a:endParaRPr lang="en-US" sz="3600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68313" y="2000250"/>
            <a:ext cx="8229600" cy="4572000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600" b="1" dirty="0" err="1" smtClean="0"/>
              <a:t>Истражни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овластувања</a:t>
            </a:r>
            <a:r>
              <a:rPr lang="en-US" sz="1600" b="1" dirty="0" smtClean="0"/>
              <a:t> и </a:t>
            </a:r>
            <a:r>
              <a:rPr lang="en-US" sz="1600" b="1" dirty="0" err="1" smtClean="0"/>
              <a:t>техники</a:t>
            </a:r>
            <a:r>
              <a:rPr lang="en-US" sz="1600" b="1" dirty="0" smtClean="0"/>
              <a:t>, </a:t>
            </a:r>
            <a:r>
              <a:rPr lang="en-US" sz="1600" b="1" dirty="0" err="1" smtClean="0"/>
              <a:t>пристап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до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банкарски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податоци</a:t>
            </a:r>
            <a:r>
              <a:rPr lang="en-US" sz="1600" b="1" dirty="0" smtClean="0"/>
              <a:t>.</a:t>
            </a:r>
            <a:endParaRPr lang="en-US" sz="1600" dirty="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600" dirty="0" smtClean="0"/>
              <a:t> 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600" dirty="0" err="1" smtClean="0"/>
              <a:t>Значи</a:t>
            </a:r>
            <a:r>
              <a:rPr lang="en-US" sz="1600" dirty="0" smtClean="0"/>
              <a:t> </a:t>
            </a:r>
            <a:r>
              <a:rPr lang="en-US" sz="1600" dirty="0" err="1" smtClean="0"/>
              <a:t>да</a:t>
            </a:r>
            <a:r>
              <a:rPr lang="en-US" sz="1600" dirty="0" smtClean="0"/>
              <a:t> </a:t>
            </a:r>
            <a:r>
              <a:rPr lang="en-US" sz="1600" dirty="0" err="1" smtClean="0"/>
              <a:t>се</a:t>
            </a:r>
            <a:r>
              <a:rPr lang="en-US" sz="1600" dirty="0" smtClean="0"/>
              <a:t> </a:t>
            </a:r>
            <a:r>
              <a:rPr lang="en-US" sz="1600" b="1" dirty="0" err="1" smtClean="0"/>
              <a:t>утврдат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износот</a:t>
            </a:r>
            <a:r>
              <a:rPr lang="en-US" sz="1600" b="1" dirty="0" smtClean="0"/>
              <a:t> и </a:t>
            </a:r>
            <a:r>
              <a:rPr lang="en-US" sz="1600" b="1" dirty="0" err="1" smtClean="0"/>
              <a:t>видот</a:t>
            </a:r>
            <a:r>
              <a:rPr lang="en-US" sz="1600" dirty="0" smtClean="0"/>
              <a:t> </a:t>
            </a:r>
            <a:r>
              <a:rPr lang="en-US" sz="1600" dirty="0" err="1" smtClean="0"/>
              <a:t>на</a:t>
            </a:r>
            <a:r>
              <a:rPr lang="en-US" sz="1600" dirty="0" smtClean="0"/>
              <a:t> </a:t>
            </a:r>
            <a:r>
              <a:rPr lang="en-US" sz="1600" dirty="0" err="1" smtClean="0"/>
              <a:t>илегалната</a:t>
            </a:r>
            <a:r>
              <a:rPr lang="en-US" sz="1600" dirty="0" smtClean="0"/>
              <a:t> </a:t>
            </a:r>
            <a:r>
              <a:rPr lang="en-US" sz="1600" dirty="0" err="1" smtClean="0"/>
              <a:t>имотна</a:t>
            </a:r>
            <a:r>
              <a:rPr lang="en-US" sz="1600" dirty="0" smtClean="0"/>
              <a:t> </a:t>
            </a:r>
            <a:r>
              <a:rPr lang="en-US" sz="1600" dirty="0" err="1" smtClean="0"/>
              <a:t>корист</a:t>
            </a:r>
            <a:r>
              <a:rPr lang="en-US" sz="1600" dirty="0" smtClean="0"/>
              <a:t>:</a:t>
            </a:r>
          </a:p>
          <a:p>
            <a:pPr>
              <a:lnSpc>
                <a:spcPct val="80000"/>
              </a:lnSpc>
            </a:pPr>
            <a:r>
              <a:rPr lang="en-US" sz="1600" dirty="0" err="1" smtClean="0"/>
              <a:t>жалба</a:t>
            </a:r>
            <a:r>
              <a:rPr lang="en-US" sz="1600" dirty="0" smtClean="0"/>
              <a:t> </a:t>
            </a:r>
            <a:r>
              <a:rPr lang="en-US" sz="1600" dirty="0" err="1" smtClean="0"/>
              <a:t>од</a:t>
            </a:r>
            <a:r>
              <a:rPr lang="en-US" sz="1600" dirty="0" smtClean="0"/>
              <a:t> </a:t>
            </a:r>
            <a:r>
              <a:rPr lang="en-US" sz="1600" dirty="0" err="1" smtClean="0"/>
              <a:t>оштетеното</a:t>
            </a:r>
            <a:r>
              <a:rPr lang="en-US" sz="1600" dirty="0" smtClean="0"/>
              <a:t> </a:t>
            </a:r>
            <a:r>
              <a:rPr lang="en-US" sz="1600" dirty="0" err="1" smtClean="0"/>
              <a:t>лице</a:t>
            </a:r>
            <a:r>
              <a:rPr lang="en-US" sz="1600" dirty="0" smtClean="0"/>
              <a:t> </a:t>
            </a:r>
          </a:p>
          <a:p>
            <a:pPr>
              <a:lnSpc>
                <a:spcPct val="80000"/>
              </a:lnSpc>
            </a:pPr>
            <a:r>
              <a:rPr lang="en-US" sz="1600" b="1" dirty="0" err="1" smtClean="0"/>
              <a:t>тајни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истражни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мерки</a:t>
            </a:r>
            <a:r>
              <a:rPr lang="en-US" sz="1600" b="1" dirty="0" smtClean="0"/>
              <a:t> </a:t>
            </a:r>
            <a:r>
              <a:rPr lang="en-US" sz="1600" dirty="0" smtClean="0"/>
              <a:t>- </a:t>
            </a:r>
            <a:r>
              <a:rPr lang="en-US" sz="1600" dirty="0" err="1" smtClean="0"/>
              <a:t>процена</a:t>
            </a:r>
            <a:r>
              <a:rPr lang="en-US" sz="1600" dirty="0" smtClean="0"/>
              <a:t> </a:t>
            </a:r>
            <a:r>
              <a:rPr lang="en-US" sz="1600" dirty="0" err="1" smtClean="0"/>
              <a:t>на</a:t>
            </a:r>
            <a:r>
              <a:rPr lang="en-US" sz="1600" dirty="0" smtClean="0"/>
              <a:t> </a:t>
            </a:r>
            <a:r>
              <a:rPr lang="en-US" sz="1600" dirty="0" err="1" smtClean="0"/>
              <a:t>износот</a:t>
            </a:r>
            <a:r>
              <a:rPr lang="en-US" sz="1600" dirty="0" smtClean="0"/>
              <a:t> </a:t>
            </a:r>
            <a:r>
              <a:rPr lang="en-US" sz="1600" dirty="0" err="1" smtClean="0"/>
              <a:t>на</a:t>
            </a:r>
            <a:r>
              <a:rPr lang="en-US" sz="1600" dirty="0" smtClean="0"/>
              <a:t> </a:t>
            </a:r>
            <a:r>
              <a:rPr lang="en-US" sz="1600" dirty="0" err="1" smtClean="0"/>
              <a:t>имотната</a:t>
            </a:r>
            <a:r>
              <a:rPr lang="en-US" sz="1600" dirty="0" smtClean="0"/>
              <a:t> </a:t>
            </a:r>
            <a:r>
              <a:rPr lang="en-US" sz="1600" dirty="0" err="1" smtClean="0"/>
              <a:t>корист</a:t>
            </a:r>
            <a:r>
              <a:rPr lang="en-US" sz="1600" dirty="0" smtClean="0"/>
              <a:t> </a:t>
            </a:r>
          </a:p>
          <a:p>
            <a:pPr>
              <a:lnSpc>
                <a:spcPct val="80000"/>
              </a:lnSpc>
            </a:pPr>
            <a:r>
              <a:rPr lang="en-US" sz="1600" dirty="0" err="1" smtClean="0"/>
              <a:t>испитување</a:t>
            </a:r>
            <a:r>
              <a:rPr lang="en-US" sz="1600" dirty="0" smtClean="0"/>
              <a:t> </a:t>
            </a:r>
            <a:r>
              <a:rPr lang="en-US" sz="1600" dirty="0" err="1" smtClean="0"/>
              <a:t>на</a:t>
            </a:r>
            <a:r>
              <a:rPr lang="en-US" sz="1600" dirty="0" smtClean="0"/>
              <a:t> </a:t>
            </a:r>
            <a:r>
              <a:rPr lang="en-US" sz="1600" dirty="0" err="1" smtClean="0"/>
              <a:t>деловните</a:t>
            </a:r>
            <a:r>
              <a:rPr lang="en-US" sz="1600" dirty="0" smtClean="0"/>
              <a:t> </a:t>
            </a:r>
            <a:r>
              <a:rPr lang="en-US" sz="1600" dirty="0" err="1" smtClean="0"/>
              <a:t>документи</a:t>
            </a:r>
            <a:r>
              <a:rPr lang="en-US" sz="1600" dirty="0" smtClean="0"/>
              <a:t>, </a:t>
            </a:r>
            <a:r>
              <a:rPr lang="en-US" sz="1600" dirty="0" err="1" smtClean="0"/>
              <a:t>соработка</a:t>
            </a:r>
            <a:r>
              <a:rPr lang="en-US" sz="1600" dirty="0" smtClean="0"/>
              <a:t> </a:t>
            </a:r>
            <a:r>
              <a:rPr lang="en-US" sz="1600" dirty="0" err="1" smtClean="0"/>
              <a:t>со</a:t>
            </a:r>
            <a:r>
              <a:rPr lang="en-US" sz="1600" dirty="0" smtClean="0"/>
              <a:t> </a:t>
            </a:r>
            <a:r>
              <a:rPr lang="en-US" sz="1600" dirty="0" err="1" smtClean="0"/>
              <a:t>даночната</a:t>
            </a:r>
            <a:r>
              <a:rPr lang="en-US" sz="1600" dirty="0" smtClean="0"/>
              <a:t> </a:t>
            </a:r>
            <a:r>
              <a:rPr lang="en-US" sz="1600" dirty="0" err="1" smtClean="0"/>
              <a:t>служба</a:t>
            </a:r>
            <a:r>
              <a:rPr lang="en-US" sz="1600" dirty="0" smtClean="0"/>
              <a:t>. </a:t>
            </a:r>
          </a:p>
          <a:p>
            <a:pPr>
              <a:lnSpc>
                <a:spcPct val="80000"/>
              </a:lnSpc>
            </a:pPr>
            <a:r>
              <a:rPr lang="en-US" sz="1600" b="1" dirty="0" err="1" smtClean="0"/>
              <a:t>Пристап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до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банкарските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податоци</a:t>
            </a:r>
            <a:r>
              <a:rPr lang="en-US" sz="1600" b="1" dirty="0" smtClean="0"/>
              <a:t>:</a:t>
            </a:r>
          </a:p>
          <a:p>
            <a:pPr lvl="1">
              <a:lnSpc>
                <a:spcPct val="80000"/>
              </a:lnSpc>
            </a:pPr>
            <a:r>
              <a:rPr lang="en-US" sz="1600" dirty="0" err="1" smtClean="0"/>
              <a:t>сопственик</a:t>
            </a:r>
            <a:r>
              <a:rPr lang="en-US" sz="1600" dirty="0" smtClean="0"/>
              <a:t> </a:t>
            </a:r>
            <a:r>
              <a:rPr lang="en-US" sz="1600" dirty="0" err="1" smtClean="0"/>
              <a:t>на</a:t>
            </a:r>
            <a:r>
              <a:rPr lang="en-US" sz="1600" dirty="0" smtClean="0"/>
              <a:t> </a:t>
            </a:r>
            <a:r>
              <a:rPr lang="en-US" sz="1600" dirty="0" err="1" smtClean="0"/>
              <a:t>сметка</a:t>
            </a:r>
            <a:r>
              <a:rPr lang="en-US" sz="1600" dirty="0" smtClean="0"/>
              <a:t>, </a:t>
            </a:r>
            <a:r>
              <a:rPr lang="en-US" sz="1600" dirty="0" err="1" smtClean="0"/>
              <a:t>трансакции</a:t>
            </a:r>
            <a:r>
              <a:rPr lang="en-US" sz="1600" dirty="0" smtClean="0"/>
              <a:t>, </a:t>
            </a:r>
            <a:r>
              <a:rPr lang="en-US" sz="1600" dirty="0" err="1" smtClean="0"/>
              <a:t>налог</a:t>
            </a:r>
            <a:r>
              <a:rPr lang="en-US" sz="1600" dirty="0" smtClean="0"/>
              <a:t> </a:t>
            </a:r>
            <a:r>
              <a:rPr lang="en-US" sz="1600" dirty="0" err="1" smtClean="0"/>
              <a:t>за</a:t>
            </a:r>
            <a:r>
              <a:rPr lang="en-US" sz="1600" dirty="0" smtClean="0"/>
              <a:t> </a:t>
            </a:r>
            <a:r>
              <a:rPr lang="en-US" sz="1600" dirty="0" err="1" smtClean="0"/>
              <a:t>следење</a:t>
            </a:r>
            <a:r>
              <a:rPr lang="en-US" sz="1600" dirty="0" smtClean="0"/>
              <a:t> - </a:t>
            </a:r>
            <a:r>
              <a:rPr lang="en-US" sz="1600" dirty="0" err="1" smtClean="0"/>
              <a:t>финансиски</a:t>
            </a:r>
            <a:r>
              <a:rPr lang="en-US" sz="1600" dirty="0" smtClean="0"/>
              <a:t> </a:t>
            </a:r>
            <a:r>
              <a:rPr lang="en-US" sz="1600" dirty="0" err="1" smtClean="0"/>
              <a:t>текови</a:t>
            </a:r>
            <a:r>
              <a:rPr lang="en-US" sz="1600" dirty="0" smtClean="0"/>
              <a:t> и </a:t>
            </a:r>
            <a:r>
              <a:rPr lang="en-US" sz="1600" dirty="0" err="1" smtClean="0"/>
              <a:t>поврзани</a:t>
            </a:r>
            <a:r>
              <a:rPr lang="en-US" sz="1600" dirty="0" smtClean="0"/>
              <a:t> </a:t>
            </a:r>
            <a:r>
              <a:rPr lang="en-US" sz="1600" dirty="0" err="1" smtClean="0"/>
              <a:t>лица</a:t>
            </a:r>
            <a:r>
              <a:rPr lang="en-US" sz="1600" dirty="0" smtClean="0"/>
              <a:t> </a:t>
            </a:r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en-US" sz="1600" dirty="0" smtClean="0">
              <a:solidFill>
                <a:srgbClr val="000000"/>
              </a:solidFill>
            </a:endParaRP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r>
              <a:rPr lang="en-US" sz="1600" b="1" dirty="0" err="1" smtClean="0">
                <a:solidFill>
                  <a:srgbClr val="000000"/>
                </a:solidFill>
              </a:rPr>
              <a:t>Виртуелна</a:t>
            </a:r>
            <a:r>
              <a:rPr lang="en-US" sz="1600" b="1" dirty="0" smtClean="0">
                <a:solidFill>
                  <a:srgbClr val="000000"/>
                </a:solidFill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</a:rPr>
              <a:t>валута</a:t>
            </a:r>
            <a:r>
              <a:rPr lang="en-US" sz="1600" b="1" dirty="0" smtClean="0">
                <a:solidFill>
                  <a:srgbClr val="000000"/>
                </a:solidFill>
              </a:rPr>
              <a:t> </a:t>
            </a:r>
            <a:r>
              <a:rPr lang="en-US" sz="1600" dirty="0" smtClean="0">
                <a:solidFill>
                  <a:srgbClr val="000000"/>
                </a:solidFill>
              </a:rPr>
              <a:t>(</a:t>
            </a:r>
            <a:r>
              <a:rPr lang="en-US" sz="1600" dirty="0" err="1" smtClean="0">
                <a:solidFill>
                  <a:srgbClr val="000000"/>
                </a:solidFill>
              </a:rPr>
              <a:t>како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</a:rPr>
              <a:t>што</a:t>
            </a:r>
            <a:r>
              <a:rPr lang="en-US" sz="1600" dirty="0" smtClean="0">
                <a:solidFill>
                  <a:srgbClr val="000000"/>
                </a:solidFill>
              </a:rPr>
              <a:t> е </a:t>
            </a:r>
            <a:r>
              <a:rPr lang="en-US" sz="1600" dirty="0" err="1" smtClean="0">
                <a:solidFill>
                  <a:srgbClr val="000000"/>
                </a:solidFill>
              </a:rPr>
              <a:t>биткоин</a:t>
            </a:r>
            <a:r>
              <a:rPr lang="en-US" sz="1600" dirty="0" smtClean="0">
                <a:solidFill>
                  <a:srgbClr val="000000"/>
                </a:solidFill>
              </a:rPr>
              <a:t>) </a:t>
            </a:r>
            <a:r>
              <a:rPr lang="en-US" sz="1600" dirty="0" err="1" smtClean="0">
                <a:solidFill>
                  <a:srgbClr val="000000"/>
                </a:solidFill>
              </a:rPr>
              <a:t>како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</a:rPr>
              <a:t>начин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</a:rPr>
              <a:t>за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</a:rPr>
              <a:t>плаќање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</a:rPr>
              <a:t>за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</a:rPr>
              <a:t>кривично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</a:rPr>
              <a:t>дело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</a:rPr>
              <a:t>преку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</a:rPr>
              <a:t>интернет</a:t>
            </a:r>
            <a:r>
              <a:rPr lang="en-US" sz="1600" dirty="0" smtClean="0">
                <a:solidFill>
                  <a:srgbClr val="000000"/>
                </a:solidFill>
              </a:rPr>
              <a:t> - </a:t>
            </a:r>
            <a:r>
              <a:rPr lang="en-US" sz="1600" dirty="0" err="1" smtClean="0">
                <a:solidFill>
                  <a:srgbClr val="000000"/>
                </a:solidFill>
              </a:rPr>
              <a:t>имот</a:t>
            </a:r>
            <a:r>
              <a:rPr lang="en-US" sz="1600" dirty="0" smtClean="0">
                <a:solidFill>
                  <a:srgbClr val="000000"/>
                </a:solidFill>
              </a:rPr>
              <a:t>?</a:t>
            </a:r>
          </a:p>
          <a:p>
            <a:pPr>
              <a:lnSpc>
                <a:spcPct val="80000"/>
              </a:lnSpc>
            </a:pPr>
            <a:endParaRPr lang="en-US" sz="160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1600" dirty="0" err="1" smtClean="0"/>
              <a:t>Во</a:t>
            </a:r>
            <a:r>
              <a:rPr lang="en-US" sz="1600" dirty="0" smtClean="0"/>
              <a:t> </a:t>
            </a:r>
            <a:r>
              <a:rPr lang="en-US" sz="1600" dirty="0" err="1" smtClean="0"/>
              <a:t>случај</a:t>
            </a:r>
            <a:r>
              <a:rPr lang="en-US" sz="1600" dirty="0" smtClean="0"/>
              <a:t> </a:t>
            </a:r>
            <a:r>
              <a:rPr lang="en-US" sz="1600" dirty="0" err="1" smtClean="0"/>
              <a:t>на</a:t>
            </a:r>
            <a:r>
              <a:rPr lang="en-US" sz="1600" dirty="0" smtClean="0"/>
              <a:t> </a:t>
            </a:r>
            <a:r>
              <a:rPr lang="en-US" sz="1600" b="1" dirty="0" err="1" smtClean="0"/>
              <a:t>перење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пари</a:t>
            </a:r>
            <a:r>
              <a:rPr lang="en-US" sz="1600" dirty="0" smtClean="0"/>
              <a:t> </a:t>
            </a:r>
            <a:r>
              <a:rPr lang="en-US" sz="1600" dirty="0" err="1" smtClean="0"/>
              <a:t>потребно</a:t>
            </a:r>
            <a:r>
              <a:rPr lang="en-US" sz="1600" dirty="0" smtClean="0"/>
              <a:t> е </a:t>
            </a:r>
            <a:r>
              <a:rPr lang="en-US" sz="1600" dirty="0" err="1" smtClean="0"/>
              <a:t>да</a:t>
            </a:r>
            <a:r>
              <a:rPr lang="en-US" sz="1600" dirty="0" smtClean="0"/>
              <a:t> </a:t>
            </a:r>
            <a:r>
              <a:rPr lang="en-US" sz="1600" dirty="0" err="1" smtClean="0"/>
              <a:t>се</a:t>
            </a:r>
            <a:r>
              <a:rPr lang="en-US" sz="1600" dirty="0" smtClean="0"/>
              <a:t> </a:t>
            </a:r>
            <a:r>
              <a:rPr lang="en-US" sz="1600" dirty="0" err="1" smtClean="0"/>
              <a:t>земат</a:t>
            </a:r>
            <a:r>
              <a:rPr lang="en-US" sz="1600" dirty="0" smtClean="0"/>
              <a:t> </a:t>
            </a:r>
            <a:r>
              <a:rPr lang="en-US" sz="1600" dirty="0" err="1" smtClean="0"/>
              <a:t>предвид</a:t>
            </a:r>
            <a:r>
              <a:rPr lang="en-US" sz="1600" dirty="0" smtClean="0"/>
              <a:t> </a:t>
            </a:r>
            <a:r>
              <a:rPr lang="en-US" sz="1600" b="1" dirty="0" err="1" smtClean="0"/>
              <a:t>овластувањата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на</a:t>
            </a:r>
            <a:r>
              <a:rPr lang="en-US" sz="1600" b="1" dirty="0" smtClean="0"/>
              <a:t> УФР</a:t>
            </a:r>
            <a:endParaRPr lang="en-US" sz="1600" dirty="0" smtClean="0"/>
          </a:p>
          <a:p>
            <a:pPr lvl="1">
              <a:lnSpc>
                <a:spcPct val="80000"/>
              </a:lnSpc>
            </a:pPr>
            <a:r>
              <a:rPr lang="en-US" sz="1600" dirty="0" err="1" smtClean="0"/>
              <a:t>пристап</a:t>
            </a:r>
            <a:r>
              <a:rPr lang="en-US" sz="1600" dirty="0" smtClean="0"/>
              <a:t> </a:t>
            </a:r>
            <a:r>
              <a:rPr lang="en-US" sz="1600" dirty="0" err="1" smtClean="0"/>
              <a:t>до</a:t>
            </a:r>
            <a:r>
              <a:rPr lang="en-US" sz="1600" dirty="0" smtClean="0"/>
              <a:t> </a:t>
            </a:r>
            <a:r>
              <a:rPr lang="en-US" sz="1600" dirty="0" err="1" smtClean="0"/>
              <a:t>банкарски</a:t>
            </a:r>
            <a:r>
              <a:rPr lang="en-US" sz="1600" dirty="0" smtClean="0"/>
              <a:t> </a:t>
            </a:r>
            <a:r>
              <a:rPr lang="en-US" sz="1600" dirty="0" err="1" smtClean="0"/>
              <a:t>податоци</a:t>
            </a:r>
            <a:r>
              <a:rPr lang="en-US" sz="1600" dirty="0" smtClean="0"/>
              <a:t>, </a:t>
            </a:r>
            <a:r>
              <a:rPr lang="en-US" sz="1600" dirty="0" err="1" smtClean="0"/>
              <a:t>анализа</a:t>
            </a:r>
            <a:r>
              <a:rPr lang="en-US" sz="1600" dirty="0" smtClean="0"/>
              <a:t>, </a:t>
            </a:r>
            <a:r>
              <a:rPr lang="en-US" sz="1600" dirty="0" err="1" smtClean="0"/>
              <a:t>пристап</a:t>
            </a:r>
            <a:r>
              <a:rPr lang="en-US" sz="1600" dirty="0" smtClean="0"/>
              <a:t> </a:t>
            </a:r>
            <a:r>
              <a:rPr lang="en-US" sz="1600" dirty="0" err="1" smtClean="0"/>
              <a:t>до</a:t>
            </a:r>
            <a:r>
              <a:rPr lang="en-US" sz="1600" dirty="0" smtClean="0"/>
              <a:t> </a:t>
            </a:r>
            <a:r>
              <a:rPr lang="en-US" sz="1600" dirty="0" err="1" smtClean="0"/>
              <a:t>банкарски</a:t>
            </a:r>
            <a:r>
              <a:rPr lang="en-US" sz="1600" dirty="0" smtClean="0"/>
              <a:t> </a:t>
            </a:r>
            <a:r>
              <a:rPr lang="en-US" sz="1600" dirty="0" err="1" smtClean="0"/>
              <a:t>податоци</a:t>
            </a:r>
            <a:r>
              <a:rPr lang="en-US" sz="1600" dirty="0" smtClean="0"/>
              <a:t> </a:t>
            </a:r>
            <a:r>
              <a:rPr lang="en-US" sz="1600" dirty="0" err="1" smtClean="0"/>
              <a:t>во</a:t>
            </a:r>
            <a:r>
              <a:rPr lang="en-US" sz="1600" dirty="0" smtClean="0"/>
              <a:t> </a:t>
            </a:r>
            <a:r>
              <a:rPr lang="en-US" sz="1600" dirty="0" err="1" smtClean="0"/>
              <a:t>странство</a:t>
            </a:r>
            <a:r>
              <a:rPr lang="en-US" sz="1600" dirty="0" smtClean="0"/>
              <a:t> и </a:t>
            </a:r>
            <a:r>
              <a:rPr lang="en-US" sz="1600" dirty="0" err="1" smtClean="0"/>
              <a:t>можност</a:t>
            </a:r>
            <a:r>
              <a:rPr lang="en-US" sz="1600" dirty="0" smtClean="0"/>
              <a:t> </a:t>
            </a:r>
            <a:r>
              <a:rPr lang="en-US" sz="1600" dirty="0" err="1" smtClean="0"/>
              <a:t>за</a:t>
            </a:r>
            <a:r>
              <a:rPr lang="en-US" sz="1600" dirty="0" smtClean="0"/>
              <a:t> </a:t>
            </a:r>
            <a:r>
              <a:rPr lang="en-US" sz="1600" dirty="0" err="1" smtClean="0"/>
              <a:t>административно</a:t>
            </a:r>
            <a:r>
              <a:rPr lang="en-US" sz="1600" dirty="0" smtClean="0"/>
              <a:t> </a:t>
            </a:r>
            <a:r>
              <a:rPr lang="en-US" sz="1600" dirty="0" err="1" smtClean="0"/>
              <a:t>замрзнување</a:t>
            </a:r>
            <a:r>
              <a:rPr lang="en-US" sz="1600" dirty="0" smtClean="0"/>
              <a:t>. </a:t>
            </a:r>
          </a:p>
          <a:p>
            <a:pPr>
              <a:lnSpc>
                <a:spcPct val="80000"/>
              </a:lnSpc>
            </a:pPr>
            <a:endParaRPr lang="en-US" sz="1600" dirty="0" smtClean="0"/>
          </a:p>
          <a:p>
            <a:pPr>
              <a:lnSpc>
                <a:spcPct val="80000"/>
              </a:lnSpc>
            </a:pPr>
            <a:r>
              <a:rPr lang="en-US" sz="1600" b="1" dirty="0" err="1" smtClean="0"/>
              <a:t>Кои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се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националните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законски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одредби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за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користење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специјални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истражни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техники</a:t>
            </a:r>
            <a:r>
              <a:rPr lang="en-US" sz="1600" b="1" dirty="0" smtClean="0"/>
              <a:t> и </a:t>
            </a:r>
            <a:r>
              <a:rPr lang="en-US" sz="1600" b="1" dirty="0" err="1" smtClean="0"/>
              <a:t>за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пристапување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до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банкарските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податоци</a:t>
            </a:r>
            <a:r>
              <a:rPr lang="en-US" sz="1600" b="1" dirty="0" smtClean="0"/>
              <a:t> (</a:t>
            </a:r>
            <a:r>
              <a:rPr lang="en-US" sz="1600" b="1" dirty="0" err="1" smtClean="0"/>
              <a:t>за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сопственикот</a:t>
            </a:r>
            <a:r>
              <a:rPr lang="en-US" sz="1600" b="1" dirty="0" smtClean="0"/>
              <a:t>, </a:t>
            </a:r>
            <a:r>
              <a:rPr lang="en-US" sz="1600" b="1" dirty="0" err="1" smtClean="0"/>
              <a:t>трансакциите</a:t>
            </a:r>
            <a:r>
              <a:rPr lang="en-US" sz="1600" b="1" dirty="0" smtClean="0"/>
              <a:t> и </a:t>
            </a:r>
            <a:r>
              <a:rPr lang="en-US" sz="1600" b="1" dirty="0" err="1" smtClean="0"/>
              <a:t>за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следењето</a:t>
            </a:r>
            <a:r>
              <a:rPr lang="en-US" sz="1600" b="1" dirty="0" smtClean="0"/>
              <a:t>)? </a:t>
            </a:r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600" b="1" dirty="0" err="1" smtClean="0"/>
              <a:t>Видете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член</a:t>
            </a:r>
            <a:r>
              <a:rPr lang="en-US" sz="1600" b="1" dirty="0" smtClean="0"/>
              <a:t> 7 </a:t>
            </a:r>
            <a:r>
              <a:rPr lang="en-US" sz="1600" b="1" dirty="0" err="1" smtClean="0"/>
              <a:t>од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Конвенција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од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Варшава</a:t>
            </a:r>
            <a:r>
              <a:rPr lang="en-US" sz="1600" b="1" dirty="0" smtClean="0"/>
              <a:t>.</a:t>
            </a:r>
            <a:r>
              <a:rPr lang="en-US" sz="1600" dirty="0" smtClean="0"/>
              <a:t>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68313" y="1214438"/>
            <a:ext cx="8229600" cy="714375"/>
          </a:xfrm>
        </p:spPr>
        <p:txBody>
          <a:bodyPr/>
          <a:lstStyle/>
          <a:p>
            <a:r>
              <a:rPr lang="en-US" sz="3600" smtClean="0"/>
              <a:t/>
            </a:r>
            <a:br>
              <a:rPr lang="en-US" sz="3600" smtClean="0"/>
            </a:br>
            <a:r>
              <a:rPr lang="en-US" sz="3200" b="1" smtClean="0"/>
              <a:t>2.3 Утврдување на имотот што треба да се конфискува</a:t>
            </a:r>
            <a:r>
              <a:rPr lang="en-US" sz="3600" smtClean="0"/>
              <a:t/>
            </a:r>
            <a:br>
              <a:rPr lang="en-US" sz="3600" smtClean="0"/>
            </a:br>
            <a:endParaRPr lang="en-US" sz="3600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68313" y="1785938"/>
            <a:ext cx="8229600" cy="4786312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endParaRPr lang="en-US" sz="1500" b="1" dirty="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500" b="1" dirty="0" err="1" smtClean="0"/>
              <a:t>Кој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имот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може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да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се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замрзне</a:t>
            </a:r>
            <a:r>
              <a:rPr lang="en-US" sz="1500" b="1" dirty="0" smtClean="0"/>
              <a:t>/</a:t>
            </a:r>
            <a:r>
              <a:rPr lang="en-US" sz="1500" b="1" dirty="0" err="1" smtClean="0"/>
              <a:t>конфискува</a:t>
            </a:r>
            <a:r>
              <a:rPr lang="en-US" sz="1500" b="1" dirty="0" smtClean="0"/>
              <a:t>?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z="1500" dirty="0" smtClean="0"/>
          </a:p>
          <a:p>
            <a:pPr>
              <a:lnSpc>
                <a:spcPct val="80000"/>
              </a:lnSpc>
            </a:pPr>
            <a:r>
              <a:rPr lang="en-US" sz="1500" dirty="0" err="1" smtClean="0"/>
              <a:t>Криминалците</a:t>
            </a:r>
            <a:r>
              <a:rPr lang="en-US" sz="1500" dirty="0" smtClean="0"/>
              <a:t> </a:t>
            </a:r>
            <a:r>
              <a:rPr lang="en-US" sz="1500" dirty="0" err="1" smtClean="0"/>
              <a:t>ја</a:t>
            </a:r>
            <a:r>
              <a:rPr lang="en-US" sz="1500" dirty="0" smtClean="0"/>
              <a:t> </a:t>
            </a:r>
            <a:r>
              <a:rPr lang="en-US" sz="1500" dirty="0" err="1" smtClean="0"/>
              <a:t>кријат</a:t>
            </a:r>
            <a:r>
              <a:rPr lang="en-US" sz="1500" dirty="0" smtClean="0"/>
              <a:t> </a:t>
            </a:r>
            <a:r>
              <a:rPr lang="en-US" sz="1500" dirty="0" err="1" smtClean="0"/>
              <a:t>имотната</a:t>
            </a:r>
            <a:r>
              <a:rPr lang="en-US" sz="1500" dirty="0" smtClean="0"/>
              <a:t> </a:t>
            </a:r>
            <a:r>
              <a:rPr lang="en-US" sz="1500" dirty="0" err="1" smtClean="0"/>
              <a:t>корист</a:t>
            </a:r>
            <a:r>
              <a:rPr lang="en-US" sz="1500" dirty="0" smtClean="0"/>
              <a:t> </a:t>
            </a:r>
            <a:r>
              <a:rPr lang="en-US" sz="1500" dirty="0" err="1" smtClean="0"/>
              <a:t>од</a:t>
            </a:r>
            <a:r>
              <a:rPr lang="en-US" sz="1500" dirty="0" smtClean="0"/>
              <a:t> </a:t>
            </a:r>
            <a:r>
              <a:rPr lang="en-US" sz="1500" dirty="0" err="1" smtClean="0"/>
              <a:t>криминалната</a:t>
            </a:r>
            <a:r>
              <a:rPr lang="en-US" sz="1500" dirty="0" smtClean="0"/>
              <a:t> </a:t>
            </a:r>
            <a:r>
              <a:rPr lang="en-US" sz="1500" dirty="0" err="1" smtClean="0"/>
              <a:t>активност</a:t>
            </a:r>
            <a:r>
              <a:rPr lang="en-US" sz="1500" dirty="0" smtClean="0"/>
              <a:t> и </a:t>
            </a:r>
            <a:r>
              <a:rPr lang="en-US" sz="1500" dirty="0" err="1" smtClean="0"/>
              <a:t>го</a:t>
            </a:r>
            <a:r>
              <a:rPr lang="en-US" sz="1500" dirty="0" smtClean="0"/>
              <a:t> </a:t>
            </a:r>
            <a:r>
              <a:rPr lang="en-US" sz="1500" dirty="0" err="1" smtClean="0"/>
              <a:t>кријат</a:t>
            </a:r>
            <a:r>
              <a:rPr lang="en-US" sz="1500" dirty="0" smtClean="0"/>
              <a:t> </a:t>
            </a:r>
            <a:r>
              <a:rPr lang="en-US" sz="1500" dirty="0" err="1" smtClean="0"/>
              <a:t>својот</a:t>
            </a:r>
            <a:r>
              <a:rPr lang="en-US" sz="1500" dirty="0" smtClean="0"/>
              <a:t> </a:t>
            </a:r>
            <a:r>
              <a:rPr lang="en-US" sz="1500" dirty="0" err="1" smtClean="0"/>
              <a:t>имот</a:t>
            </a:r>
            <a:r>
              <a:rPr lang="en-US" sz="1500" dirty="0" smtClean="0"/>
              <a:t>, </a:t>
            </a:r>
            <a:r>
              <a:rPr lang="en-US" sz="1500" dirty="0" err="1" smtClean="0"/>
              <a:t>исто</a:t>
            </a:r>
            <a:r>
              <a:rPr lang="en-US" sz="1500" dirty="0" smtClean="0"/>
              <a:t> </a:t>
            </a:r>
            <a:r>
              <a:rPr lang="en-US" sz="1500" dirty="0" err="1" smtClean="0"/>
              <a:t>така</a:t>
            </a:r>
            <a:r>
              <a:rPr lang="en-US" sz="1500" dirty="0" smtClean="0"/>
              <a:t>, и </a:t>
            </a:r>
            <a:r>
              <a:rPr lang="en-US" sz="1500" dirty="0" err="1" smtClean="0"/>
              <a:t>во</a:t>
            </a:r>
            <a:r>
              <a:rPr lang="en-US" sz="1500" dirty="0" smtClean="0"/>
              <a:t> </a:t>
            </a:r>
            <a:r>
              <a:rPr lang="en-US" sz="1500" dirty="0" err="1" smtClean="0"/>
              <a:t>странство</a:t>
            </a:r>
            <a:r>
              <a:rPr lang="en-US" sz="1500" dirty="0" smtClean="0"/>
              <a:t> (</a:t>
            </a:r>
            <a:r>
              <a:rPr lang="en-US" sz="1500" dirty="0" err="1" smtClean="0"/>
              <a:t>видете</a:t>
            </a:r>
            <a:r>
              <a:rPr lang="en-US" sz="1500" dirty="0" smtClean="0"/>
              <a:t> </a:t>
            </a:r>
            <a:r>
              <a:rPr lang="en-US" sz="1500" dirty="0" err="1" smtClean="0"/>
              <a:t>го</a:t>
            </a:r>
            <a:r>
              <a:rPr lang="en-US" sz="1500" dirty="0" smtClean="0"/>
              <a:t> </a:t>
            </a:r>
            <a:r>
              <a:rPr lang="en-US" sz="1500" dirty="0" err="1" smtClean="0"/>
              <a:t>делот</a:t>
            </a:r>
            <a:r>
              <a:rPr lang="en-US" sz="1500" dirty="0" smtClean="0"/>
              <a:t> </a:t>
            </a:r>
            <a:r>
              <a:rPr lang="en-US" sz="1500" dirty="0" err="1" smtClean="0"/>
              <a:t>за</a:t>
            </a:r>
            <a:r>
              <a:rPr lang="en-US" sz="1500" dirty="0" smtClean="0"/>
              <a:t> </a:t>
            </a:r>
            <a:r>
              <a:rPr lang="en-US" sz="1500" dirty="0" err="1" smtClean="0"/>
              <a:t>меѓународна</a:t>
            </a:r>
            <a:r>
              <a:rPr lang="en-US" sz="1500" dirty="0" smtClean="0"/>
              <a:t> </a:t>
            </a:r>
            <a:r>
              <a:rPr lang="en-US" sz="1500" dirty="0" err="1" smtClean="0"/>
              <a:t>соработка</a:t>
            </a:r>
            <a:r>
              <a:rPr lang="en-US" sz="1500" dirty="0" smtClean="0"/>
              <a:t>), </a:t>
            </a:r>
            <a:r>
              <a:rPr lang="en-US" sz="1500" b="1" dirty="0" err="1" smtClean="0"/>
              <a:t>се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фокусираат</a:t>
            </a:r>
            <a:r>
              <a:rPr lang="en-US" sz="1500" b="1" dirty="0" smtClean="0"/>
              <a:t> и </a:t>
            </a:r>
            <a:r>
              <a:rPr lang="en-US" sz="1500" b="1" dirty="0" err="1" smtClean="0"/>
              <a:t>на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релевантни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трети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лица</a:t>
            </a:r>
            <a:r>
              <a:rPr lang="en-US" sz="1500" b="1" dirty="0" smtClean="0"/>
              <a:t> и </a:t>
            </a:r>
            <a:r>
              <a:rPr lang="en-US" sz="1500" b="1" dirty="0" err="1" smtClean="0"/>
              <a:t>правни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субјекти</a:t>
            </a:r>
            <a:r>
              <a:rPr lang="en-US" sz="1500" b="1" dirty="0" smtClean="0"/>
              <a:t>.</a:t>
            </a:r>
            <a:r>
              <a:rPr lang="en-US" sz="1500" dirty="0" smtClean="0"/>
              <a:t> </a:t>
            </a:r>
          </a:p>
          <a:p>
            <a:pPr>
              <a:lnSpc>
                <a:spcPct val="80000"/>
              </a:lnSpc>
            </a:pPr>
            <a:r>
              <a:rPr lang="en-US" sz="1500" dirty="0" err="1" smtClean="0"/>
              <a:t>Кога</a:t>
            </a:r>
            <a:r>
              <a:rPr lang="en-US" sz="1500" dirty="0" smtClean="0"/>
              <a:t> </a:t>
            </a:r>
            <a:r>
              <a:rPr lang="en-US" sz="1500" dirty="0" err="1" smtClean="0"/>
              <a:t>директната</a:t>
            </a:r>
            <a:r>
              <a:rPr lang="en-US" sz="1500" dirty="0" smtClean="0"/>
              <a:t> </a:t>
            </a:r>
            <a:r>
              <a:rPr lang="en-US" sz="1500" dirty="0" err="1" smtClean="0"/>
              <a:t>имотна</a:t>
            </a:r>
            <a:r>
              <a:rPr lang="en-US" sz="1500" dirty="0" smtClean="0"/>
              <a:t> </a:t>
            </a:r>
            <a:r>
              <a:rPr lang="en-US" sz="1500" dirty="0" err="1" smtClean="0"/>
              <a:t>корист</a:t>
            </a:r>
            <a:r>
              <a:rPr lang="en-US" sz="1500" dirty="0" smtClean="0"/>
              <a:t> </a:t>
            </a:r>
            <a:r>
              <a:rPr lang="en-US" sz="1500" dirty="0" err="1" smtClean="0"/>
              <a:t>од</a:t>
            </a:r>
            <a:r>
              <a:rPr lang="en-US" sz="1500" dirty="0" smtClean="0"/>
              <a:t> </a:t>
            </a:r>
            <a:r>
              <a:rPr lang="en-US" sz="1500" dirty="0" err="1" smtClean="0"/>
              <a:t>кривично</a:t>
            </a:r>
            <a:r>
              <a:rPr lang="en-US" sz="1500" dirty="0" smtClean="0"/>
              <a:t> </a:t>
            </a:r>
            <a:r>
              <a:rPr lang="en-US" sz="1500" dirty="0" err="1" smtClean="0"/>
              <a:t>дело</a:t>
            </a:r>
            <a:r>
              <a:rPr lang="en-US" sz="1500" dirty="0" smtClean="0"/>
              <a:t> </a:t>
            </a:r>
            <a:r>
              <a:rPr lang="en-US" sz="1500" dirty="0" err="1" smtClean="0"/>
              <a:t>не</a:t>
            </a:r>
            <a:r>
              <a:rPr lang="en-US" sz="1500" dirty="0" smtClean="0"/>
              <a:t> </a:t>
            </a:r>
            <a:r>
              <a:rPr lang="en-US" sz="1500" dirty="0" err="1" smtClean="0"/>
              <a:t>може</a:t>
            </a:r>
            <a:r>
              <a:rPr lang="en-US" sz="1500" dirty="0" smtClean="0"/>
              <a:t> </a:t>
            </a:r>
            <a:r>
              <a:rPr lang="en-US" sz="1500" dirty="0" err="1" smtClean="0"/>
              <a:t>да</a:t>
            </a:r>
            <a:r>
              <a:rPr lang="en-US" sz="1500" dirty="0" smtClean="0"/>
              <a:t> </a:t>
            </a:r>
            <a:r>
              <a:rPr lang="en-US" sz="1500" dirty="0" err="1" smtClean="0"/>
              <a:t>се</a:t>
            </a:r>
            <a:r>
              <a:rPr lang="en-US" sz="1500" dirty="0" smtClean="0"/>
              <a:t> </a:t>
            </a:r>
            <a:r>
              <a:rPr lang="en-US" sz="1500" dirty="0" err="1" smtClean="0"/>
              <a:t>конфискува</a:t>
            </a:r>
            <a:r>
              <a:rPr lang="en-US" sz="1500" dirty="0" smtClean="0"/>
              <a:t> (</a:t>
            </a:r>
            <a:r>
              <a:rPr lang="en-US" sz="1500" dirty="0" err="1" smtClean="0"/>
              <a:t>пронајде</a:t>
            </a:r>
            <a:r>
              <a:rPr lang="en-US" sz="1500" dirty="0" smtClean="0"/>
              <a:t>), </a:t>
            </a:r>
            <a:r>
              <a:rPr lang="en-US" sz="1500" dirty="0" err="1" smtClean="0"/>
              <a:t>можна</a:t>
            </a:r>
            <a:r>
              <a:rPr lang="en-US" sz="1500" dirty="0" smtClean="0"/>
              <a:t> е </a:t>
            </a:r>
            <a:r>
              <a:rPr lang="en-US" sz="1500" dirty="0" err="1" smtClean="0"/>
              <a:t>конфискација</a:t>
            </a:r>
            <a:r>
              <a:rPr lang="en-US" sz="1500" dirty="0" smtClean="0"/>
              <a:t> </a:t>
            </a:r>
            <a:r>
              <a:rPr lang="en-US" sz="1500" dirty="0" err="1" smtClean="0"/>
              <a:t>на</a:t>
            </a:r>
            <a:r>
              <a:rPr lang="en-US" sz="1500" dirty="0" smtClean="0"/>
              <a:t> (</a:t>
            </a:r>
            <a:r>
              <a:rPr lang="en-US" sz="1500" dirty="0" err="1" smtClean="0"/>
              <a:t>легалниот</a:t>
            </a:r>
            <a:r>
              <a:rPr lang="en-US" sz="1500" dirty="0" smtClean="0"/>
              <a:t>) </a:t>
            </a:r>
            <a:r>
              <a:rPr lang="en-US" sz="1500" dirty="0" err="1" smtClean="0"/>
              <a:t>имот</a:t>
            </a:r>
            <a:r>
              <a:rPr lang="en-US" sz="1500" dirty="0" smtClean="0"/>
              <a:t> </a:t>
            </a:r>
            <a:r>
              <a:rPr lang="en-US" sz="1500" dirty="0" err="1" smtClean="0"/>
              <a:t>што</a:t>
            </a:r>
            <a:r>
              <a:rPr lang="en-US" sz="1500" dirty="0" smtClean="0"/>
              <a:t> </a:t>
            </a:r>
            <a:r>
              <a:rPr lang="en-US" sz="1500" dirty="0" err="1" smtClean="0"/>
              <a:t>одговара</a:t>
            </a:r>
            <a:r>
              <a:rPr lang="en-US" sz="1500" dirty="0" smtClean="0"/>
              <a:t> </a:t>
            </a:r>
            <a:r>
              <a:rPr lang="en-US" sz="1500" dirty="0" err="1" smtClean="0"/>
              <a:t>на</a:t>
            </a:r>
            <a:r>
              <a:rPr lang="en-US" sz="1500" dirty="0" smtClean="0"/>
              <a:t> </a:t>
            </a:r>
            <a:r>
              <a:rPr lang="en-US" sz="1500" dirty="0" err="1" smtClean="0"/>
              <a:t>вредноста</a:t>
            </a:r>
            <a:r>
              <a:rPr lang="en-US" sz="1500" dirty="0" smtClean="0"/>
              <a:t> </a:t>
            </a:r>
            <a:r>
              <a:rPr lang="en-US" sz="1500" dirty="0" err="1" smtClean="0"/>
              <a:t>на</a:t>
            </a:r>
            <a:r>
              <a:rPr lang="en-US" sz="1500" dirty="0" smtClean="0"/>
              <a:t> </a:t>
            </a:r>
            <a:r>
              <a:rPr lang="en-US" sz="1500" dirty="0" err="1" smtClean="0"/>
              <a:t>нелегалната</a:t>
            </a:r>
            <a:r>
              <a:rPr lang="en-US" sz="1500" dirty="0" smtClean="0"/>
              <a:t> </a:t>
            </a:r>
            <a:r>
              <a:rPr lang="en-US" sz="1500" dirty="0" err="1" smtClean="0"/>
              <a:t>имотна</a:t>
            </a:r>
            <a:r>
              <a:rPr lang="en-US" sz="1500" dirty="0" smtClean="0"/>
              <a:t> </a:t>
            </a:r>
            <a:r>
              <a:rPr lang="en-US" sz="1500" dirty="0" err="1" smtClean="0"/>
              <a:t>корист</a:t>
            </a:r>
            <a:r>
              <a:rPr lang="en-US" sz="1500" dirty="0" smtClean="0"/>
              <a:t>. </a:t>
            </a:r>
            <a:endParaRPr lang="en-US" sz="1500" dirty="0" smtClean="0"/>
          </a:p>
          <a:p>
            <a:pPr>
              <a:lnSpc>
                <a:spcPct val="80000"/>
              </a:lnSpc>
            </a:pPr>
            <a:r>
              <a:rPr lang="en-US" sz="1500" dirty="0" err="1" smtClean="0"/>
              <a:t>Податоците</a:t>
            </a:r>
            <a:r>
              <a:rPr lang="en-US" sz="1500" dirty="0" smtClean="0"/>
              <a:t> </a:t>
            </a:r>
            <a:r>
              <a:rPr lang="en-US" sz="1500" dirty="0" err="1" smtClean="0"/>
              <a:t>за</a:t>
            </a:r>
            <a:r>
              <a:rPr lang="en-US" sz="1500" dirty="0" smtClean="0"/>
              <a:t> </a:t>
            </a:r>
            <a:r>
              <a:rPr lang="en-US" sz="1500" b="1" dirty="0" err="1" smtClean="0"/>
              <a:t>приходот</a:t>
            </a:r>
            <a:r>
              <a:rPr lang="en-US" sz="1500" b="1" dirty="0" smtClean="0"/>
              <a:t> и </a:t>
            </a:r>
            <a:r>
              <a:rPr lang="en-US" sz="1500" b="1" dirty="0" err="1" smtClean="0"/>
              <a:t>за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имотот</a:t>
            </a:r>
            <a:r>
              <a:rPr lang="en-US" sz="1500" dirty="0" smtClean="0"/>
              <a:t> </a:t>
            </a:r>
            <a:r>
              <a:rPr lang="en-US" sz="1500" dirty="0" err="1" smtClean="0"/>
              <a:t>на</a:t>
            </a:r>
            <a:r>
              <a:rPr lang="en-US" sz="1500" dirty="0" smtClean="0"/>
              <a:t> </a:t>
            </a:r>
            <a:r>
              <a:rPr lang="en-US" sz="1500" dirty="0" err="1" smtClean="0"/>
              <a:t>определено</a:t>
            </a:r>
            <a:r>
              <a:rPr lang="en-US" sz="1500" dirty="0" smtClean="0"/>
              <a:t> </a:t>
            </a:r>
            <a:r>
              <a:rPr lang="en-US" sz="1500" dirty="0" err="1" smtClean="0"/>
              <a:t>лице</a:t>
            </a:r>
            <a:r>
              <a:rPr lang="en-US" sz="1500" dirty="0" smtClean="0"/>
              <a:t> </a:t>
            </a:r>
            <a:r>
              <a:rPr lang="en-US" sz="1500" dirty="0" err="1" smtClean="0"/>
              <a:t>може</a:t>
            </a:r>
            <a:r>
              <a:rPr lang="en-US" sz="1500" dirty="0" smtClean="0"/>
              <a:t> </a:t>
            </a:r>
            <a:r>
              <a:rPr lang="en-US" sz="1500" dirty="0" err="1" smtClean="0"/>
              <a:t>да</a:t>
            </a:r>
            <a:r>
              <a:rPr lang="en-US" sz="1500" dirty="0" smtClean="0"/>
              <a:t> </a:t>
            </a:r>
            <a:r>
              <a:rPr lang="en-US" sz="1500" dirty="0" err="1" smtClean="0"/>
              <a:t>се</a:t>
            </a:r>
            <a:r>
              <a:rPr lang="en-US" sz="1500" dirty="0" smtClean="0"/>
              <a:t> </a:t>
            </a:r>
            <a:r>
              <a:rPr lang="en-US" sz="1500" dirty="0" err="1" smtClean="0"/>
              <a:t>добијат</a:t>
            </a:r>
            <a:r>
              <a:rPr lang="en-US" sz="1500" dirty="0" smtClean="0"/>
              <a:t> </a:t>
            </a:r>
            <a:r>
              <a:rPr lang="en-US" sz="1500" dirty="0" err="1" smtClean="0"/>
              <a:t>од</a:t>
            </a:r>
            <a:r>
              <a:rPr lang="en-US" sz="1500" dirty="0" smtClean="0"/>
              <a:t> </a:t>
            </a:r>
            <a:r>
              <a:rPr lang="en-US" sz="1500" dirty="0" err="1" smtClean="0"/>
              <a:t>пријавата</a:t>
            </a:r>
            <a:r>
              <a:rPr lang="en-US" sz="1500" dirty="0" smtClean="0"/>
              <a:t> </a:t>
            </a:r>
            <a:r>
              <a:rPr lang="en-US" sz="1500" dirty="0" err="1" smtClean="0"/>
              <a:t>за</a:t>
            </a:r>
            <a:r>
              <a:rPr lang="en-US" sz="1500" dirty="0" smtClean="0"/>
              <a:t> </a:t>
            </a:r>
            <a:r>
              <a:rPr lang="en-US" sz="1500" dirty="0" err="1" smtClean="0"/>
              <a:t>данок</a:t>
            </a:r>
            <a:r>
              <a:rPr lang="en-US" sz="1500" dirty="0" smtClean="0"/>
              <a:t> </a:t>
            </a:r>
            <a:r>
              <a:rPr lang="en-US" sz="1500" dirty="0" err="1" smtClean="0"/>
              <a:t>на</a:t>
            </a:r>
            <a:r>
              <a:rPr lang="en-US" sz="1500" dirty="0" smtClean="0"/>
              <a:t> </a:t>
            </a:r>
            <a:r>
              <a:rPr lang="en-US" sz="1500" dirty="0" err="1" smtClean="0"/>
              <a:t>доход</a:t>
            </a:r>
            <a:r>
              <a:rPr lang="en-US" sz="1500" dirty="0" smtClean="0"/>
              <a:t> (</a:t>
            </a:r>
            <a:r>
              <a:rPr lang="en-US" sz="1500" dirty="0" err="1" smtClean="0"/>
              <a:t>за</a:t>
            </a:r>
            <a:r>
              <a:rPr lang="en-US" sz="1500" dirty="0" smtClean="0"/>
              <a:t> </a:t>
            </a:r>
            <a:r>
              <a:rPr lang="en-US" sz="1500" dirty="0" err="1" smtClean="0"/>
              <a:t>физички</a:t>
            </a:r>
            <a:r>
              <a:rPr lang="en-US" sz="1500" dirty="0" smtClean="0"/>
              <a:t> </a:t>
            </a:r>
            <a:r>
              <a:rPr lang="en-US" sz="1500" dirty="0" err="1" smtClean="0"/>
              <a:t>лица</a:t>
            </a:r>
            <a:r>
              <a:rPr lang="en-US" sz="1500" dirty="0" smtClean="0"/>
              <a:t>) </a:t>
            </a:r>
            <a:r>
              <a:rPr lang="en-US" sz="1500" dirty="0" err="1" smtClean="0"/>
              <a:t>или</a:t>
            </a:r>
            <a:r>
              <a:rPr lang="en-US" sz="1500" dirty="0" smtClean="0"/>
              <a:t> </a:t>
            </a:r>
            <a:r>
              <a:rPr lang="en-US" sz="1500" dirty="0" err="1" smtClean="0"/>
              <a:t>од</a:t>
            </a:r>
            <a:r>
              <a:rPr lang="en-US" sz="1500" dirty="0" smtClean="0"/>
              <a:t> </a:t>
            </a:r>
            <a:r>
              <a:rPr lang="en-US" sz="1500" dirty="0" err="1" smtClean="0"/>
              <a:t>пријавата</a:t>
            </a:r>
            <a:r>
              <a:rPr lang="en-US" sz="1500" dirty="0" smtClean="0"/>
              <a:t> </a:t>
            </a:r>
            <a:r>
              <a:rPr lang="en-US" sz="1500" dirty="0" err="1" smtClean="0"/>
              <a:t>за</a:t>
            </a:r>
            <a:r>
              <a:rPr lang="en-US" sz="1500" dirty="0" smtClean="0"/>
              <a:t> </a:t>
            </a:r>
            <a:r>
              <a:rPr lang="en-US" sz="1500" dirty="0" err="1" smtClean="0"/>
              <a:t>данок</a:t>
            </a:r>
            <a:r>
              <a:rPr lang="en-US" sz="1500" dirty="0" smtClean="0"/>
              <a:t> </a:t>
            </a:r>
            <a:r>
              <a:rPr lang="en-US" sz="1500" dirty="0" err="1" smtClean="0"/>
              <a:t>или</a:t>
            </a:r>
            <a:r>
              <a:rPr lang="en-US" sz="1500" dirty="0" smtClean="0"/>
              <a:t> </a:t>
            </a:r>
            <a:r>
              <a:rPr lang="en-US" sz="1500" dirty="0" err="1" smtClean="0"/>
              <a:t>од</a:t>
            </a:r>
            <a:r>
              <a:rPr lang="en-US" sz="1500" dirty="0" smtClean="0"/>
              <a:t> </a:t>
            </a:r>
            <a:r>
              <a:rPr lang="en-US" sz="1500" dirty="0" err="1" smtClean="0"/>
              <a:t>билансот</a:t>
            </a:r>
            <a:r>
              <a:rPr lang="en-US" sz="1500" dirty="0" smtClean="0"/>
              <a:t> </a:t>
            </a:r>
            <a:r>
              <a:rPr lang="en-US" sz="1500" dirty="0" err="1" smtClean="0"/>
              <a:t>на</a:t>
            </a:r>
            <a:r>
              <a:rPr lang="en-US" sz="1500" dirty="0" smtClean="0"/>
              <a:t> </a:t>
            </a:r>
            <a:r>
              <a:rPr lang="en-US" sz="1500" dirty="0" err="1" smtClean="0"/>
              <a:t>успех</a:t>
            </a:r>
            <a:r>
              <a:rPr lang="en-US" sz="1500" dirty="0" smtClean="0"/>
              <a:t> (</a:t>
            </a:r>
            <a:r>
              <a:rPr lang="en-US" sz="1500" dirty="0" err="1" smtClean="0"/>
              <a:t>за</a:t>
            </a:r>
            <a:r>
              <a:rPr lang="en-US" sz="1500" dirty="0" smtClean="0"/>
              <a:t> </a:t>
            </a:r>
            <a:r>
              <a:rPr lang="en-US" sz="1500" dirty="0" err="1" smtClean="0"/>
              <a:t>компании</a:t>
            </a:r>
            <a:r>
              <a:rPr lang="en-US" sz="1500" dirty="0" smtClean="0"/>
              <a:t>). </a:t>
            </a:r>
          </a:p>
          <a:p>
            <a:pPr>
              <a:lnSpc>
                <a:spcPct val="80000"/>
              </a:lnSpc>
            </a:pPr>
            <a:r>
              <a:rPr lang="en-US" sz="1500" dirty="0" err="1" smtClean="0"/>
              <a:t>Соработка</a:t>
            </a:r>
            <a:r>
              <a:rPr lang="en-US" sz="1500" dirty="0" smtClean="0"/>
              <a:t> </a:t>
            </a:r>
            <a:r>
              <a:rPr lang="en-US" sz="1500" dirty="0" err="1" smtClean="0"/>
              <a:t>со</a:t>
            </a:r>
            <a:r>
              <a:rPr lang="en-US" sz="1500" dirty="0" smtClean="0"/>
              <a:t> </a:t>
            </a:r>
            <a:r>
              <a:rPr lang="en-US" sz="1500" b="1" dirty="0" err="1" smtClean="0"/>
              <a:t>даночната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служба</a:t>
            </a:r>
            <a:r>
              <a:rPr lang="en-US" sz="1500" dirty="0" smtClean="0"/>
              <a:t> (и </a:t>
            </a:r>
            <a:r>
              <a:rPr lang="en-US" sz="1500" dirty="0" err="1" smtClean="0"/>
              <a:t>добра</a:t>
            </a:r>
            <a:r>
              <a:rPr lang="en-US" sz="1500" dirty="0" smtClean="0"/>
              <a:t> </a:t>
            </a:r>
            <a:r>
              <a:rPr lang="en-US" sz="1500" dirty="0" err="1" smtClean="0"/>
              <a:t>законска</a:t>
            </a:r>
            <a:r>
              <a:rPr lang="en-US" sz="1500" dirty="0" smtClean="0"/>
              <a:t> </a:t>
            </a:r>
            <a:r>
              <a:rPr lang="en-US" sz="1500" dirty="0" err="1" smtClean="0"/>
              <a:t>основа</a:t>
            </a:r>
            <a:r>
              <a:rPr lang="en-US" sz="1500" dirty="0" smtClean="0"/>
              <a:t>) </a:t>
            </a:r>
          </a:p>
          <a:p>
            <a:pPr lvl="1">
              <a:lnSpc>
                <a:spcPct val="80000"/>
              </a:lnSpc>
            </a:pPr>
            <a:r>
              <a:rPr lang="en-US" sz="1500" b="1" dirty="0" err="1" smtClean="0"/>
              <a:t>Мултидисциплинарна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соработка</a:t>
            </a:r>
            <a:r>
              <a:rPr lang="en-US" sz="1500" b="1" dirty="0" smtClean="0"/>
              <a:t>: </a:t>
            </a:r>
            <a:r>
              <a:rPr lang="en-US" sz="1500" b="1" dirty="0" err="1" smtClean="0"/>
              <a:t>работна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група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за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пристап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до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базите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на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податоци</a:t>
            </a:r>
            <a:r>
              <a:rPr lang="en-US" sz="1500" b="1" dirty="0" smtClean="0"/>
              <a:t> </a:t>
            </a:r>
            <a:endParaRPr lang="en-US" sz="1500" dirty="0" smtClean="0"/>
          </a:p>
          <a:p>
            <a:pPr>
              <a:lnSpc>
                <a:spcPct val="80000"/>
              </a:lnSpc>
            </a:pPr>
            <a:r>
              <a:rPr lang="en-US" sz="1500" dirty="0" err="1" smtClean="0"/>
              <a:t>Финансиската</a:t>
            </a:r>
            <a:r>
              <a:rPr lang="en-US" sz="1500" dirty="0" smtClean="0"/>
              <a:t> </a:t>
            </a:r>
            <a:r>
              <a:rPr lang="en-US" sz="1500" dirty="0" err="1" smtClean="0"/>
              <a:t>истрага</a:t>
            </a:r>
            <a:r>
              <a:rPr lang="en-US" sz="1500" dirty="0" smtClean="0"/>
              <a:t>, </a:t>
            </a:r>
            <a:r>
              <a:rPr lang="en-US" sz="1500" dirty="0" err="1" smtClean="0"/>
              <a:t>исто</a:t>
            </a:r>
            <a:r>
              <a:rPr lang="en-US" sz="1500" dirty="0" smtClean="0"/>
              <a:t> </a:t>
            </a:r>
            <a:r>
              <a:rPr lang="en-US" sz="1500" dirty="0" err="1" smtClean="0"/>
              <a:t>така</a:t>
            </a:r>
            <a:r>
              <a:rPr lang="en-US" sz="1500" dirty="0" smtClean="0"/>
              <a:t>, </a:t>
            </a:r>
            <a:r>
              <a:rPr lang="en-US" sz="1500" dirty="0" err="1" smtClean="0"/>
              <a:t>може</a:t>
            </a:r>
            <a:r>
              <a:rPr lang="en-US" sz="1500" dirty="0" smtClean="0"/>
              <a:t> </a:t>
            </a:r>
            <a:r>
              <a:rPr lang="en-US" sz="1500" dirty="0" err="1" smtClean="0"/>
              <a:t>да</a:t>
            </a:r>
            <a:r>
              <a:rPr lang="en-US" sz="1500" dirty="0" smtClean="0"/>
              <a:t> </a:t>
            </a:r>
            <a:r>
              <a:rPr lang="en-US" sz="1500" dirty="0" err="1" smtClean="0"/>
              <a:t>открие</a:t>
            </a:r>
            <a:r>
              <a:rPr lang="en-US" sz="1500" dirty="0" smtClean="0"/>
              <a:t> </a:t>
            </a:r>
            <a:r>
              <a:rPr lang="en-US" sz="1500" b="1" dirty="0" err="1" smtClean="0"/>
              <a:t>несразмерност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меѓу</a:t>
            </a:r>
            <a:r>
              <a:rPr lang="en-US" sz="1500" dirty="0" smtClean="0"/>
              <a:t> </a:t>
            </a:r>
            <a:r>
              <a:rPr lang="en-US" sz="1500" dirty="0" err="1" smtClean="0"/>
              <a:t>легалниот</a:t>
            </a:r>
            <a:r>
              <a:rPr lang="en-US" sz="1500" dirty="0" smtClean="0"/>
              <a:t> (</a:t>
            </a:r>
            <a:r>
              <a:rPr lang="en-US" sz="1500" dirty="0" err="1" smtClean="0"/>
              <a:t>пријавен</a:t>
            </a:r>
            <a:r>
              <a:rPr lang="en-US" sz="1500" dirty="0" smtClean="0"/>
              <a:t>) </a:t>
            </a:r>
            <a:r>
              <a:rPr lang="en-US" sz="1500" dirty="0" err="1" smtClean="0"/>
              <a:t>имот</a:t>
            </a:r>
            <a:r>
              <a:rPr lang="en-US" sz="1500" dirty="0" smtClean="0"/>
              <a:t> </a:t>
            </a:r>
            <a:r>
              <a:rPr lang="en-US" sz="1500" dirty="0" err="1" smtClean="0"/>
              <a:t>на</a:t>
            </a:r>
            <a:r>
              <a:rPr lang="en-US" sz="1500" dirty="0" smtClean="0"/>
              <a:t> </a:t>
            </a:r>
            <a:r>
              <a:rPr lang="en-US" sz="1500" dirty="0" err="1" smtClean="0"/>
              <a:t>осомничениот</a:t>
            </a:r>
            <a:r>
              <a:rPr lang="en-US" sz="1500" dirty="0" smtClean="0"/>
              <a:t> и </a:t>
            </a:r>
            <a:r>
              <a:rPr lang="en-US" sz="1500" dirty="0" err="1" smtClean="0"/>
              <a:t>неговиот</a:t>
            </a:r>
            <a:r>
              <a:rPr lang="en-US" sz="1500" dirty="0" smtClean="0"/>
              <a:t> </a:t>
            </a:r>
            <a:r>
              <a:rPr lang="en-US" sz="1500" dirty="0" err="1" smtClean="0"/>
              <a:t>реален</a:t>
            </a:r>
            <a:r>
              <a:rPr lang="en-US" sz="1500" dirty="0" smtClean="0"/>
              <a:t> </a:t>
            </a:r>
            <a:r>
              <a:rPr lang="en-US" sz="1500" dirty="0" err="1" smtClean="0"/>
              <a:t>имот</a:t>
            </a:r>
            <a:r>
              <a:rPr lang="en-US" sz="1500" dirty="0" smtClean="0"/>
              <a:t>. </a:t>
            </a:r>
            <a:r>
              <a:rPr lang="en-US" sz="1500" dirty="0" err="1" smtClean="0"/>
              <a:t>Проширена</a:t>
            </a:r>
            <a:r>
              <a:rPr lang="en-US" sz="1500" dirty="0" smtClean="0"/>
              <a:t> </a:t>
            </a:r>
            <a:r>
              <a:rPr lang="en-US" sz="1500" dirty="0" err="1" smtClean="0"/>
              <a:t>конфискација</a:t>
            </a:r>
            <a:r>
              <a:rPr lang="en-US" sz="1500" dirty="0" smtClean="0"/>
              <a:t>? </a:t>
            </a:r>
            <a:r>
              <a:rPr lang="en-US" sz="1500" dirty="0" err="1" smtClean="0"/>
              <a:t>Оданочување</a:t>
            </a:r>
            <a:r>
              <a:rPr lang="en-US" sz="1500" dirty="0" smtClean="0"/>
              <a:t>?</a:t>
            </a:r>
            <a:endParaRPr lang="en-US" altLang="ja-JP" sz="1500" dirty="0" smtClean="0"/>
          </a:p>
          <a:p>
            <a:pPr>
              <a:lnSpc>
                <a:spcPct val="80000"/>
              </a:lnSpc>
            </a:pPr>
            <a:endParaRPr lang="en-US" sz="1500" dirty="0" smtClean="0"/>
          </a:p>
          <a:p>
            <a:pPr>
              <a:lnSpc>
                <a:spcPct val="80000"/>
              </a:lnSpc>
            </a:pPr>
            <a:r>
              <a:rPr lang="en-US" sz="1500" b="1" dirty="0" err="1" smtClean="0"/>
              <a:t>Кои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се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националните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законски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одредби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за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имот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што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може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да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се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конфискува</a:t>
            </a:r>
            <a:r>
              <a:rPr lang="en-US" sz="1500" b="1" dirty="0" smtClean="0"/>
              <a:t>, </a:t>
            </a:r>
            <a:r>
              <a:rPr lang="en-US" sz="1500" b="1" dirty="0" err="1" smtClean="0"/>
              <a:t>вклучително</a:t>
            </a:r>
            <a:r>
              <a:rPr lang="en-US" sz="1500" b="1" dirty="0" smtClean="0"/>
              <a:t> и </a:t>
            </a:r>
            <a:r>
              <a:rPr lang="en-US" sz="1500" b="1" dirty="0" err="1" smtClean="0"/>
              <a:t>од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трето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лице</a:t>
            </a:r>
            <a:r>
              <a:rPr lang="en-US" sz="1500" b="1" dirty="0" smtClean="0"/>
              <a:t>?</a:t>
            </a:r>
            <a:r>
              <a:rPr lang="en-US" sz="1500" dirty="0" smtClean="0"/>
              <a:t> </a:t>
            </a:r>
            <a:r>
              <a:rPr lang="en-US" sz="1500" b="1" dirty="0" err="1" smtClean="0"/>
              <a:t>Видете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член</a:t>
            </a:r>
            <a:r>
              <a:rPr lang="en-US" sz="1500" b="1" dirty="0" smtClean="0"/>
              <a:t> 5 </a:t>
            </a:r>
            <a:r>
              <a:rPr lang="en-US" sz="1500" b="1" dirty="0" err="1" smtClean="0"/>
              <a:t>од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Конвенцијата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од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Варшава</a:t>
            </a:r>
            <a:r>
              <a:rPr lang="en-US" sz="1500" b="1" dirty="0" smtClean="0"/>
              <a:t> и </a:t>
            </a:r>
            <a:r>
              <a:rPr lang="en-US" sz="1500" b="1" dirty="0" err="1" smtClean="0"/>
              <a:t>член</a:t>
            </a:r>
            <a:r>
              <a:rPr lang="en-US" sz="1500" b="1" dirty="0" smtClean="0"/>
              <a:t> 6 </a:t>
            </a:r>
            <a:r>
              <a:rPr lang="en-US" sz="1500" b="1" dirty="0" err="1" smtClean="0"/>
              <a:t>од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Директивата</a:t>
            </a:r>
            <a:r>
              <a:rPr lang="en-US" sz="1500" b="1" dirty="0" smtClean="0"/>
              <a:t> </a:t>
            </a:r>
            <a:endParaRPr lang="en-US" sz="1500" dirty="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500" dirty="0" smtClean="0"/>
              <a:t> </a:t>
            </a:r>
          </a:p>
          <a:p>
            <a:pPr>
              <a:lnSpc>
                <a:spcPct val="80000"/>
              </a:lnSpc>
            </a:pPr>
            <a:r>
              <a:rPr lang="en-US" sz="1500" b="1" dirty="0" err="1" smtClean="0"/>
              <a:t>Кои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се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националните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законски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одредби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за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пристап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до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банкарски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податоци</a:t>
            </a:r>
            <a:r>
              <a:rPr lang="en-US" sz="1500" b="1" dirty="0" smtClean="0"/>
              <a:t> (</a:t>
            </a:r>
            <a:r>
              <a:rPr lang="en-US" sz="1500" b="1" dirty="0" err="1" smtClean="0"/>
              <a:t>централизиран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регистар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на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сопственици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на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сметки</a:t>
            </a:r>
            <a:r>
              <a:rPr lang="en-US" sz="1500" b="1" dirty="0" smtClean="0"/>
              <a:t>), </a:t>
            </a:r>
            <a:r>
              <a:rPr lang="en-US" sz="1500" b="1" dirty="0" err="1" smtClean="0"/>
              <a:t>на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берзански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податоци</a:t>
            </a:r>
            <a:r>
              <a:rPr lang="en-US" sz="1500" b="1" dirty="0" smtClean="0"/>
              <a:t>, </a:t>
            </a:r>
            <a:r>
              <a:rPr lang="en-US" sz="1500" b="1" dirty="0" err="1" smtClean="0"/>
              <a:t>земјишни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книги</a:t>
            </a:r>
            <a:r>
              <a:rPr lang="en-US" sz="1500" b="1" dirty="0" smtClean="0"/>
              <a:t>, </a:t>
            </a:r>
            <a:r>
              <a:rPr lang="en-US" sz="1500" b="1" dirty="0" err="1" smtClean="0"/>
              <a:t>движен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имот</a:t>
            </a:r>
            <a:r>
              <a:rPr lang="en-US" sz="1500" b="1" dirty="0" smtClean="0"/>
              <a:t>, </a:t>
            </a:r>
            <a:r>
              <a:rPr lang="en-US" sz="1500" b="1" dirty="0" err="1" smtClean="0"/>
              <a:t>даночни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извештаи</a:t>
            </a:r>
            <a:r>
              <a:rPr lang="en-US" sz="1500" b="1" dirty="0" smtClean="0"/>
              <a:t> и </a:t>
            </a:r>
            <a:r>
              <a:rPr lang="en-US" sz="1500" b="1" dirty="0" err="1" smtClean="0"/>
              <a:t>за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соработка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со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релевантните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институции</a:t>
            </a:r>
            <a:r>
              <a:rPr lang="en-US" sz="1500" b="1" dirty="0" smtClean="0"/>
              <a:t>, </a:t>
            </a:r>
            <a:r>
              <a:rPr lang="en-US" sz="1500" b="1" dirty="0" err="1" smtClean="0"/>
              <a:t>како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што</a:t>
            </a:r>
            <a:r>
              <a:rPr lang="en-US" sz="1500" b="1" dirty="0" smtClean="0"/>
              <a:t> е </a:t>
            </a:r>
            <a:r>
              <a:rPr lang="en-US" sz="1500" b="1" dirty="0" err="1" smtClean="0"/>
              <a:t>даночната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служба</a:t>
            </a:r>
            <a:r>
              <a:rPr lang="en-US" sz="1500" b="1" dirty="0" smtClean="0"/>
              <a:t>?</a:t>
            </a:r>
            <a:endParaRPr lang="en-US" sz="1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68313" y="1214438"/>
            <a:ext cx="8229600" cy="714375"/>
          </a:xfrm>
        </p:spPr>
        <p:txBody>
          <a:bodyPr/>
          <a:lstStyle/>
          <a:p>
            <a:r>
              <a:rPr lang="en-US" sz="3600" smtClean="0"/>
              <a:t/>
            </a:r>
            <a:br>
              <a:rPr lang="en-US" sz="3600" smtClean="0"/>
            </a:br>
            <a:r>
              <a:rPr lang="en-US" sz="3200" b="1" smtClean="0"/>
              <a:t>2.4 Налог за замрзнување</a:t>
            </a:r>
            <a:r>
              <a:rPr lang="en-US" sz="3600" smtClean="0"/>
              <a:t/>
            </a:r>
            <a:br>
              <a:rPr lang="en-US" sz="3600" smtClean="0"/>
            </a:br>
            <a:endParaRPr lang="en-US" sz="360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68313" y="2000250"/>
            <a:ext cx="8229600" cy="4572000"/>
          </a:xfrm>
        </p:spPr>
        <p:txBody>
          <a:bodyPr/>
          <a:lstStyle/>
          <a:p>
            <a:pPr>
              <a:lnSpc>
                <a:spcPct val="70000"/>
              </a:lnSpc>
              <a:buFont typeface="Arial" charset="0"/>
              <a:buNone/>
            </a:pPr>
            <a:r>
              <a:rPr lang="en-US" sz="2000" b="1" dirty="0" smtClean="0"/>
              <a:t>„</a:t>
            </a:r>
            <a:r>
              <a:rPr lang="en-US" sz="2000" b="1" dirty="0" err="1" smtClean="0"/>
              <a:t>Замрзнување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или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запленување</a:t>
            </a:r>
            <a:r>
              <a:rPr lang="en-US" sz="2000" b="1" dirty="0" smtClean="0"/>
              <a:t>“:</a:t>
            </a:r>
            <a:r>
              <a:rPr lang="en-US" sz="2000" dirty="0" smtClean="0"/>
              <a:t> </a:t>
            </a:r>
            <a:r>
              <a:rPr lang="en-US" sz="2000" dirty="0" err="1" smtClean="0"/>
              <a:t>значи</a:t>
            </a:r>
            <a:r>
              <a:rPr lang="en-US" sz="2000" dirty="0" smtClean="0"/>
              <a:t> </a:t>
            </a:r>
            <a:r>
              <a:rPr lang="en-US" sz="2000" dirty="0" err="1" smtClean="0"/>
              <a:t>привремена</a:t>
            </a:r>
            <a:r>
              <a:rPr lang="en-US" sz="2000" dirty="0" smtClean="0"/>
              <a:t> </a:t>
            </a:r>
            <a:r>
              <a:rPr lang="en-US" sz="2000" dirty="0" err="1" smtClean="0"/>
              <a:t>забрана</a:t>
            </a:r>
            <a:r>
              <a:rPr lang="en-US" sz="2000" dirty="0" smtClean="0"/>
              <a:t> </a:t>
            </a:r>
            <a:r>
              <a:rPr lang="en-US" sz="2000" dirty="0" err="1" smtClean="0"/>
              <a:t>на</a:t>
            </a:r>
            <a:r>
              <a:rPr lang="en-US" sz="2000" dirty="0" smtClean="0"/>
              <a:t> </a:t>
            </a:r>
            <a:r>
              <a:rPr lang="en-US" sz="2000" dirty="0" err="1" smtClean="0"/>
              <a:t>трансфер</a:t>
            </a:r>
            <a:r>
              <a:rPr lang="en-US" sz="2000" dirty="0" smtClean="0"/>
              <a:t>, </a:t>
            </a:r>
            <a:r>
              <a:rPr lang="en-US" sz="2000" dirty="0" err="1" smtClean="0"/>
              <a:t>уништување</a:t>
            </a:r>
            <a:r>
              <a:rPr lang="en-US" sz="2000" dirty="0" smtClean="0"/>
              <a:t>, </a:t>
            </a:r>
            <a:r>
              <a:rPr lang="en-US" sz="2000" dirty="0" err="1" smtClean="0"/>
              <a:t>замена</a:t>
            </a:r>
            <a:r>
              <a:rPr lang="en-US" sz="2000" dirty="0" smtClean="0"/>
              <a:t>, </a:t>
            </a:r>
            <a:r>
              <a:rPr lang="en-US" sz="2000" dirty="0" err="1" smtClean="0"/>
              <a:t>располагање</a:t>
            </a:r>
            <a:r>
              <a:rPr lang="en-US" sz="2000" dirty="0" smtClean="0"/>
              <a:t> </a:t>
            </a:r>
            <a:r>
              <a:rPr lang="en-US" sz="2000" dirty="0" err="1" smtClean="0"/>
              <a:t>или</a:t>
            </a:r>
            <a:r>
              <a:rPr lang="en-US" sz="2000" dirty="0" smtClean="0"/>
              <a:t> </a:t>
            </a:r>
            <a:r>
              <a:rPr lang="en-US" sz="2000" dirty="0" err="1" smtClean="0"/>
              <a:t>на</a:t>
            </a:r>
            <a:r>
              <a:rPr lang="en-US" sz="2000" dirty="0" smtClean="0"/>
              <a:t> </a:t>
            </a:r>
            <a:r>
              <a:rPr lang="en-US" sz="2000" dirty="0" err="1" smtClean="0"/>
              <a:t>движење</a:t>
            </a:r>
            <a:r>
              <a:rPr lang="en-US" sz="2000" dirty="0" smtClean="0"/>
              <a:t> </a:t>
            </a:r>
            <a:r>
              <a:rPr lang="en-US" sz="2000" dirty="0" err="1" smtClean="0"/>
              <a:t>на</a:t>
            </a:r>
            <a:r>
              <a:rPr lang="en-US" sz="2000" dirty="0" smtClean="0"/>
              <a:t> </a:t>
            </a:r>
            <a:r>
              <a:rPr lang="en-US" sz="2000" dirty="0" err="1" smtClean="0"/>
              <a:t>имот</a:t>
            </a:r>
            <a:r>
              <a:rPr lang="en-US" sz="2000" dirty="0" smtClean="0"/>
              <a:t> </a:t>
            </a:r>
            <a:r>
              <a:rPr lang="en-US" sz="2000" dirty="0" err="1" smtClean="0"/>
              <a:t>или</a:t>
            </a:r>
            <a:r>
              <a:rPr lang="en-US" sz="2000" dirty="0" smtClean="0"/>
              <a:t> </a:t>
            </a:r>
            <a:r>
              <a:rPr lang="en-US" sz="2000" dirty="0" err="1" smtClean="0"/>
              <a:t>привремено</a:t>
            </a:r>
            <a:r>
              <a:rPr lang="en-US" sz="2000" dirty="0" smtClean="0"/>
              <a:t> </a:t>
            </a:r>
            <a:r>
              <a:rPr lang="en-US" sz="2000" dirty="0" err="1" smtClean="0"/>
              <a:t>преземање</a:t>
            </a:r>
            <a:r>
              <a:rPr lang="en-US" sz="2000" dirty="0" smtClean="0"/>
              <a:t> </a:t>
            </a:r>
            <a:r>
              <a:rPr lang="en-US" sz="2000" dirty="0" err="1" smtClean="0"/>
              <a:t>на</a:t>
            </a:r>
            <a:r>
              <a:rPr lang="en-US" sz="2000" dirty="0" smtClean="0"/>
              <a:t> </a:t>
            </a:r>
            <a:r>
              <a:rPr lang="en-US" sz="2000" dirty="0" err="1" smtClean="0"/>
              <a:t>чување</a:t>
            </a:r>
            <a:r>
              <a:rPr lang="en-US" sz="2000" dirty="0" smtClean="0"/>
              <a:t> </a:t>
            </a:r>
            <a:r>
              <a:rPr lang="en-US" sz="2000" dirty="0" err="1" smtClean="0"/>
              <a:t>или</a:t>
            </a:r>
            <a:r>
              <a:rPr lang="en-US" sz="2000" dirty="0" smtClean="0"/>
              <a:t> </a:t>
            </a:r>
            <a:r>
              <a:rPr lang="en-US" sz="2000" dirty="0" err="1" smtClean="0"/>
              <a:t>контрола</a:t>
            </a:r>
            <a:r>
              <a:rPr lang="en-US" sz="2000" dirty="0" smtClean="0"/>
              <a:t> </a:t>
            </a:r>
            <a:r>
              <a:rPr lang="en-US" sz="2000" dirty="0" err="1" smtClean="0"/>
              <a:t>над</a:t>
            </a:r>
            <a:r>
              <a:rPr lang="en-US" sz="2000" dirty="0" smtClean="0"/>
              <a:t> </a:t>
            </a:r>
            <a:r>
              <a:rPr lang="en-US" sz="2000" dirty="0" err="1" smtClean="0"/>
              <a:t>имот</a:t>
            </a:r>
            <a:r>
              <a:rPr lang="en-US" sz="2000" dirty="0" smtClean="0"/>
              <a:t> </a:t>
            </a:r>
            <a:r>
              <a:rPr lang="en-US" sz="2000" dirty="0" err="1" smtClean="0"/>
              <a:t>врз</a:t>
            </a:r>
            <a:r>
              <a:rPr lang="en-US" sz="2000" dirty="0" smtClean="0"/>
              <a:t> </a:t>
            </a:r>
            <a:r>
              <a:rPr lang="en-US" sz="2000" dirty="0" err="1" smtClean="0"/>
              <a:t>основа</a:t>
            </a:r>
            <a:r>
              <a:rPr lang="en-US" sz="2000" dirty="0" smtClean="0"/>
              <a:t> </a:t>
            </a:r>
            <a:r>
              <a:rPr lang="en-US" sz="2000" dirty="0" err="1" smtClean="0"/>
              <a:t>на</a:t>
            </a:r>
            <a:r>
              <a:rPr lang="en-US" sz="2000" dirty="0" smtClean="0"/>
              <a:t> </a:t>
            </a:r>
            <a:r>
              <a:rPr lang="en-US" sz="2000" dirty="0" err="1" smtClean="0"/>
              <a:t>налог</a:t>
            </a:r>
            <a:r>
              <a:rPr lang="en-US" sz="2000" dirty="0" smtClean="0"/>
              <a:t> </a:t>
            </a:r>
            <a:r>
              <a:rPr lang="en-US" sz="2000" dirty="0" err="1" smtClean="0"/>
              <a:t>издаден</a:t>
            </a:r>
            <a:r>
              <a:rPr lang="en-US" sz="2000" dirty="0" smtClean="0"/>
              <a:t> </a:t>
            </a:r>
            <a:r>
              <a:rPr lang="en-US" sz="2000" dirty="0" err="1" smtClean="0"/>
              <a:t>од</a:t>
            </a:r>
            <a:r>
              <a:rPr lang="en-US" sz="2000" dirty="0" smtClean="0"/>
              <a:t> </a:t>
            </a:r>
            <a:r>
              <a:rPr lang="en-US" sz="2000" dirty="0" err="1" smtClean="0"/>
              <a:t>суд</a:t>
            </a:r>
            <a:r>
              <a:rPr lang="en-US" sz="2000" dirty="0" smtClean="0"/>
              <a:t> </a:t>
            </a:r>
            <a:r>
              <a:rPr lang="en-US" sz="2000" dirty="0" err="1" smtClean="0"/>
              <a:t>или</a:t>
            </a:r>
            <a:r>
              <a:rPr lang="en-US" sz="2000" dirty="0" smtClean="0"/>
              <a:t> </a:t>
            </a:r>
            <a:r>
              <a:rPr lang="en-US" sz="2000" dirty="0" err="1" smtClean="0"/>
              <a:t>од</a:t>
            </a:r>
            <a:r>
              <a:rPr lang="en-US" sz="2000" dirty="0" smtClean="0"/>
              <a:t> </a:t>
            </a:r>
            <a:r>
              <a:rPr lang="en-US" sz="2000" dirty="0" err="1" smtClean="0"/>
              <a:t>друг</a:t>
            </a:r>
            <a:r>
              <a:rPr lang="en-US" sz="2000" dirty="0" smtClean="0"/>
              <a:t> </a:t>
            </a:r>
            <a:r>
              <a:rPr lang="en-US" sz="2000" dirty="0" err="1" smtClean="0"/>
              <a:t>надлежен</a:t>
            </a:r>
            <a:r>
              <a:rPr lang="en-US" sz="2000" dirty="0" smtClean="0"/>
              <a:t> </a:t>
            </a:r>
            <a:r>
              <a:rPr lang="en-US" sz="2000" dirty="0" err="1" smtClean="0"/>
              <a:t>орган</a:t>
            </a:r>
            <a:r>
              <a:rPr lang="en-US" sz="2000" dirty="0" smtClean="0"/>
              <a:t> (</a:t>
            </a:r>
            <a:r>
              <a:rPr lang="en-US" sz="2000" dirty="0" err="1" smtClean="0"/>
              <a:t>во</a:t>
            </a:r>
            <a:r>
              <a:rPr lang="en-US" sz="2000" dirty="0" smtClean="0"/>
              <a:t> </a:t>
            </a:r>
            <a:r>
              <a:rPr lang="en-US" sz="2000" dirty="0" err="1" smtClean="0"/>
              <a:t>овој</a:t>
            </a:r>
            <a:r>
              <a:rPr lang="en-US" sz="2000" dirty="0" smtClean="0"/>
              <a:t> </a:t>
            </a:r>
            <a:r>
              <a:rPr lang="en-US" sz="2000" dirty="0" err="1" smtClean="0"/>
              <a:t>контекст</a:t>
            </a:r>
            <a:r>
              <a:rPr lang="en-US" sz="2000" dirty="0" smtClean="0"/>
              <a:t> </a:t>
            </a:r>
            <a:r>
              <a:rPr lang="en-US" sz="2000" dirty="0" err="1" smtClean="0"/>
              <a:t>Директивата</a:t>
            </a:r>
            <a:r>
              <a:rPr lang="en-US" sz="2000" dirty="0" smtClean="0"/>
              <a:t> </a:t>
            </a:r>
            <a:r>
              <a:rPr lang="en-US" sz="2000" dirty="0" err="1" smtClean="0"/>
              <a:t>упатува</a:t>
            </a:r>
            <a:r>
              <a:rPr lang="en-US" sz="2000" dirty="0" smtClean="0"/>
              <a:t> </a:t>
            </a:r>
            <a:r>
              <a:rPr lang="en-US" sz="2000" dirty="0" err="1" smtClean="0"/>
              <a:t>само</a:t>
            </a:r>
            <a:r>
              <a:rPr lang="en-US" sz="2000" dirty="0" smtClean="0"/>
              <a:t> </a:t>
            </a:r>
            <a:r>
              <a:rPr lang="en-US" sz="2000" dirty="0" err="1" smtClean="0"/>
              <a:t>на</a:t>
            </a:r>
            <a:r>
              <a:rPr lang="en-US" sz="2000" dirty="0" smtClean="0"/>
              <a:t> </a:t>
            </a:r>
            <a:r>
              <a:rPr lang="en-US" sz="2000" dirty="0" err="1" smtClean="0"/>
              <a:t>поимот</a:t>
            </a:r>
            <a:r>
              <a:rPr lang="en-US" sz="2000" dirty="0" smtClean="0"/>
              <a:t> </a:t>
            </a:r>
            <a:r>
              <a:rPr lang="en-US" sz="2000" dirty="0" err="1" smtClean="0"/>
              <a:t>замрзнување</a:t>
            </a:r>
            <a:r>
              <a:rPr lang="en-US" sz="2000" dirty="0" smtClean="0"/>
              <a:t>). </a:t>
            </a:r>
            <a:endParaRPr lang="en-US" altLang="ja-JP" sz="2000" dirty="0" smtClean="0"/>
          </a:p>
          <a:p>
            <a:pPr>
              <a:lnSpc>
                <a:spcPct val="70000"/>
              </a:lnSpc>
            </a:pPr>
            <a:endParaRPr lang="en-US" sz="2000" b="1" dirty="0" smtClean="0"/>
          </a:p>
          <a:p>
            <a:pPr>
              <a:lnSpc>
                <a:spcPct val="70000"/>
              </a:lnSpc>
            </a:pPr>
            <a:r>
              <a:rPr lang="en-US" sz="2000" b="1" dirty="0" err="1" smtClean="0"/>
              <a:t>Дали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полицијата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може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да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заплени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имот</a:t>
            </a:r>
            <a:r>
              <a:rPr lang="en-US" sz="2000" b="1" dirty="0" smtClean="0"/>
              <a:t> (</a:t>
            </a:r>
            <a:r>
              <a:rPr lang="en-US" sz="2000" b="1" dirty="0" err="1" smtClean="0"/>
              <a:t>освен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директна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имотна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корист</a:t>
            </a:r>
            <a:r>
              <a:rPr lang="en-US" sz="2000" b="1" dirty="0" smtClean="0"/>
              <a:t>) </a:t>
            </a:r>
            <a:r>
              <a:rPr lang="en-US" sz="2000" b="1" dirty="0" err="1" smtClean="0"/>
              <a:t>во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текот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на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претрес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на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дом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за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да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ја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осигури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конфискацијата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заснована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врз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вредноста</a:t>
            </a:r>
            <a:r>
              <a:rPr lang="en-US" sz="2000" b="1" dirty="0" smtClean="0"/>
              <a:t>?</a:t>
            </a:r>
          </a:p>
          <a:p>
            <a:pPr>
              <a:lnSpc>
                <a:spcPct val="70000"/>
              </a:lnSpc>
            </a:pPr>
            <a:r>
              <a:rPr lang="en-US" sz="2000" b="1" dirty="0" err="1" smtClean="0"/>
              <a:t>Дали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потоа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ќе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биде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потребен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судски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налог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за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замрзнување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за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да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се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овозможат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правните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лекови</a:t>
            </a:r>
            <a:r>
              <a:rPr lang="en-US" sz="2000" b="1" dirty="0" smtClean="0"/>
              <a:t>?</a:t>
            </a:r>
            <a:endParaRPr lang="en-US" sz="2000" dirty="0" smtClean="0"/>
          </a:p>
          <a:p>
            <a:pPr>
              <a:lnSpc>
                <a:spcPct val="70000"/>
              </a:lnSpc>
            </a:pPr>
            <a:endParaRPr lang="en-US" sz="2000" b="1" dirty="0" smtClean="0"/>
          </a:p>
          <a:p>
            <a:pPr>
              <a:lnSpc>
                <a:spcPct val="70000"/>
              </a:lnSpc>
            </a:pPr>
            <a:r>
              <a:rPr lang="en-US" sz="2000" b="1" dirty="0" err="1" smtClean="0"/>
              <a:t>Налог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за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замрзнување</a:t>
            </a:r>
            <a:r>
              <a:rPr lang="en-US" sz="2000" b="1" dirty="0" smtClean="0"/>
              <a:t> (</a:t>
            </a:r>
            <a:r>
              <a:rPr lang="en-US" sz="2000" b="1" dirty="0" err="1" smtClean="0"/>
              <a:t>привремено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осигурување</a:t>
            </a:r>
            <a:r>
              <a:rPr lang="en-US" sz="2000" b="1" dirty="0" smtClean="0"/>
              <a:t>)</a:t>
            </a:r>
          </a:p>
          <a:p>
            <a:pPr lvl="1">
              <a:lnSpc>
                <a:spcPct val="70000"/>
              </a:lnSpc>
            </a:pPr>
            <a:r>
              <a:rPr lang="en-US" sz="2000" dirty="0" err="1" smtClean="0"/>
              <a:t>Време</a:t>
            </a:r>
            <a:r>
              <a:rPr lang="en-US" sz="2000" dirty="0" smtClean="0"/>
              <a:t>: </a:t>
            </a:r>
            <a:r>
              <a:rPr lang="en-US" sz="2000" dirty="0" err="1" smtClean="0"/>
              <a:t>Балансирајте</a:t>
            </a:r>
            <a:r>
              <a:rPr lang="en-US" sz="2000" dirty="0" smtClean="0"/>
              <a:t> </a:t>
            </a:r>
            <a:r>
              <a:rPr lang="en-US" sz="2000" dirty="0" err="1" smtClean="0"/>
              <a:t>го</a:t>
            </a:r>
            <a:r>
              <a:rPr lang="en-US" sz="2000" dirty="0" smtClean="0"/>
              <a:t> </a:t>
            </a:r>
            <a:r>
              <a:rPr lang="en-US" sz="2000" dirty="0" err="1" smtClean="0"/>
              <a:t>интересот</a:t>
            </a:r>
            <a:r>
              <a:rPr lang="en-US" sz="2000" dirty="0" smtClean="0"/>
              <a:t> </a:t>
            </a:r>
            <a:r>
              <a:rPr lang="en-US" sz="2000" dirty="0" err="1" smtClean="0"/>
              <a:t>на</a:t>
            </a:r>
            <a:r>
              <a:rPr lang="en-US" sz="2000" dirty="0" smtClean="0"/>
              <a:t> (</a:t>
            </a:r>
            <a:r>
              <a:rPr lang="en-US" sz="2000" dirty="0" err="1" smtClean="0"/>
              <a:t>тајната</a:t>
            </a:r>
            <a:r>
              <a:rPr lang="en-US" sz="2000" dirty="0" smtClean="0"/>
              <a:t>) </a:t>
            </a:r>
            <a:r>
              <a:rPr lang="en-US" sz="2000" dirty="0" err="1" smtClean="0"/>
              <a:t>кривична</a:t>
            </a:r>
            <a:r>
              <a:rPr lang="en-US" sz="2000" dirty="0" smtClean="0"/>
              <a:t> </a:t>
            </a:r>
            <a:r>
              <a:rPr lang="en-US" sz="2000" dirty="0" err="1" smtClean="0"/>
              <a:t>истрага</a:t>
            </a:r>
            <a:r>
              <a:rPr lang="en-US" sz="2000" dirty="0" smtClean="0"/>
              <a:t>. </a:t>
            </a:r>
          </a:p>
          <a:p>
            <a:pPr lvl="1">
              <a:lnSpc>
                <a:spcPct val="70000"/>
              </a:lnSpc>
            </a:pPr>
            <a:r>
              <a:rPr lang="en-US" sz="2000" dirty="0" err="1" smtClean="0"/>
              <a:t>Таа</a:t>
            </a:r>
            <a:r>
              <a:rPr lang="en-US" sz="2000" dirty="0" smtClean="0"/>
              <a:t> е </a:t>
            </a:r>
            <a:r>
              <a:rPr lang="en-US" sz="2000" dirty="0" err="1" smtClean="0"/>
              <a:t>дефинирана</a:t>
            </a:r>
            <a:r>
              <a:rPr lang="en-US" sz="2000" dirty="0" smtClean="0"/>
              <a:t> </a:t>
            </a:r>
            <a:r>
              <a:rPr lang="en-US" sz="2000" dirty="0" err="1" smtClean="0"/>
              <a:t>во</a:t>
            </a:r>
            <a:r>
              <a:rPr lang="en-US" sz="2000" dirty="0" smtClean="0"/>
              <a:t> </a:t>
            </a:r>
            <a:r>
              <a:rPr lang="en-US" sz="2000" dirty="0" err="1" smtClean="0"/>
              <a:t>кривичното</a:t>
            </a:r>
            <a:r>
              <a:rPr lang="en-US" sz="2000" dirty="0" smtClean="0"/>
              <a:t> </a:t>
            </a:r>
            <a:r>
              <a:rPr lang="en-US" sz="2000" dirty="0" err="1" smtClean="0"/>
              <a:t>процесно</a:t>
            </a:r>
            <a:r>
              <a:rPr lang="en-US" sz="2000" dirty="0" smtClean="0"/>
              <a:t> </a:t>
            </a:r>
            <a:r>
              <a:rPr lang="en-US" sz="2000" dirty="0" err="1" smtClean="0"/>
              <a:t>законодавство</a:t>
            </a:r>
            <a:r>
              <a:rPr lang="en-US" sz="2000" dirty="0" smtClean="0"/>
              <a:t> </a:t>
            </a:r>
            <a:r>
              <a:rPr lang="en-US" sz="2000" dirty="0" err="1" smtClean="0"/>
              <a:t>што</a:t>
            </a:r>
            <a:r>
              <a:rPr lang="en-US" sz="2000" dirty="0" smtClean="0"/>
              <a:t> </a:t>
            </a:r>
            <a:r>
              <a:rPr lang="en-US" sz="2000" dirty="0" err="1" smtClean="0"/>
              <a:t>во</a:t>
            </a:r>
            <a:r>
              <a:rPr lang="en-US" sz="2000" dirty="0" smtClean="0"/>
              <a:t> </a:t>
            </a:r>
            <a:r>
              <a:rPr lang="en-US" sz="2000" dirty="0" err="1" smtClean="0"/>
              <a:t>некои</a:t>
            </a:r>
            <a:r>
              <a:rPr lang="en-US" sz="2000" dirty="0" smtClean="0"/>
              <a:t> </a:t>
            </a:r>
            <a:r>
              <a:rPr lang="en-US" sz="2000" dirty="0" err="1" smtClean="0"/>
              <a:t>држави</a:t>
            </a:r>
            <a:r>
              <a:rPr lang="en-US" sz="2000" dirty="0" smtClean="0"/>
              <a:t>, </a:t>
            </a:r>
            <a:r>
              <a:rPr lang="en-US" sz="2000" dirty="0" err="1" smtClean="0"/>
              <a:t>исто</a:t>
            </a:r>
            <a:r>
              <a:rPr lang="en-US" sz="2000" dirty="0" smtClean="0"/>
              <a:t> </a:t>
            </a:r>
            <a:r>
              <a:rPr lang="en-US" sz="2000" dirty="0" err="1" smtClean="0"/>
              <a:t>така</a:t>
            </a:r>
            <a:r>
              <a:rPr lang="en-US" sz="2000" dirty="0" smtClean="0"/>
              <a:t>, </a:t>
            </a:r>
            <a:r>
              <a:rPr lang="en-US" sz="2000" dirty="0" err="1" smtClean="0"/>
              <a:t>се</a:t>
            </a:r>
            <a:r>
              <a:rPr lang="en-US" sz="2000" dirty="0" smtClean="0"/>
              <a:t> </a:t>
            </a:r>
            <a:r>
              <a:rPr lang="en-US" sz="2000" dirty="0" err="1" smtClean="0"/>
              <a:t>однесува</a:t>
            </a:r>
            <a:r>
              <a:rPr lang="en-US" sz="2000" dirty="0" smtClean="0"/>
              <a:t> и </a:t>
            </a:r>
            <a:r>
              <a:rPr lang="en-US" sz="2000" dirty="0" err="1" smtClean="0"/>
              <a:t>на</a:t>
            </a:r>
            <a:r>
              <a:rPr lang="en-US" sz="2000" dirty="0" smtClean="0"/>
              <a:t> </a:t>
            </a:r>
            <a:r>
              <a:rPr lang="en-US" sz="2000" dirty="0" err="1" smtClean="0"/>
              <a:t>граѓанското</a:t>
            </a:r>
            <a:r>
              <a:rPr lang="en-US" sz="2000" dirty="0" smtClean="0"/>
              <a:t> </a:t>
            </a:r>
            <a:r>
              <a:rPr lang="en-US" sz="2000" dirty="0" err="1" smtClean="0"/>
              <a:t>извршно</a:t>
            </a:r>
            <a:r>
              <a:rPr lang="en-US" sz="2000" dirty="0" smtClean="0"/>
              <a:t> </a:t>
            </a:r>
            <a:r>
              <a:rPr lang="en-US" sz="2000" dirty="0" err="1" smtClean="0"/>
              <a:t>законодавство</a:t>
            </a:r>
            <a:r>
              <a:rPr lang="en-US" sz="2000" dirty="0" smtClean="0"/>
              <a:t> (</a:t>
            </a:r>
            <a:r>
              <a:rPr lang="en-US" sz="2000" dirty="0" err="1" smtClean="0"/>
              <a:t>привремени</a:t>
            </a:r>
            <a:r>
              <a:rPr lang="en-US" sz="2000" dirty="0" smtClean="0"/>
              <a:t> </a:t>
            </a:r>
            <a:r>
              <a:rPr lang="en-US" sz="2000" dirty="0" err="1" smtClean="0"/>
              <a:t>налози</a:t>
            </a:r>
            <a:r>
              <a:rPr lang="en-US" sz="2000" dirty="0" smtClean="0"/>
              <a:t>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68313" y="1214438"/>
            <a:ext cx="8229600" cy="714375"/>
          </a:xfrm>
        </p:spPr>
        <p:txBody>
          <a:bodyPr/>
          <a:lstStyle/>
          <a:p>
            <a:r>
              <a:rPr lang="en-US" sz="3600" smtClean="0"/>
              <a:t/>
            </a:r>
            <a:br>
              <a:rPr lang="en-US" sz="3600" smtClean="0"/>
            </a:br>
            <a:r>
              <a:rPr lang="en-US" sz="3200" b="1" smtClean="0"/>
              <a:t>2.4 Налог за замрзнување</a:t>
            </a:r>
            <a:r>
              <a:rPr lang="en-US" sz="3600" smtClean="0"/>
              <a:t/>
            </a:r>
            <a:br>
              <a:rPr lang="en-US" sz="3600" smtClean="0"/>
            </a:br>
            <a:endParaRPr lang="en-US" sz="3600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68313" y="2000250"/>
            <a:ext cx="8229600" cy="4572000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800" b="1" dirty="0" err="1" smtClean="0"/>
              <a:t>Предлогот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за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налог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за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замрзнување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се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дава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како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резултат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на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финансиска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истрага</a:t>
            </a:r>
            <a:r>
              <a:rPr lang="en-US" sz="1800" b="1" dirty="0" smtClean="0"/>
              <a:t>.</a:t>
            </a:r>
            <a:endParaRPr lang="en-US" sz="1800" dirty="0" smtClean="0"/>
          </a:p>
          <a:p>
            <a:pPr>
              <a:lnSpc>
                <a:spcPct val="80000"/>
              </a:lnSpc>
            </a:pPr>
            <a:r>
              <a:rPr lang="en-US" sz="1800" dirty="0" err="1" smtClean="0"/>
              <a:t>Мора</a:t>
            </a:r>
            <a:r>
              <a:rPr lang="en-US" sz="1800" dirty="0" smtClean="0"/>
              <a:t> </a:t>
            </a:r>
            <a:r>
              <a:rPr lang="en-US" sz="1800" dirty="0" err="1" smtClean="0"/>
              <a:t>да</a:t>
            </a:r>
            <a:r>
              <a:rPr lang="en-US" sz="1800" dirty="0" smtClean="0"/>
              <a:t> </a:t>
            </a:r>
            <a:r>
              <a:rPr lang="en-US" sz="1800" dirty="0" err="1" smtClean="0"/>
              <a:t>ги</a:t>
            </a:r>
            <a:r>
              <a:rPr lang="en-US" sz="1800" dirty="0" smtClean="0"/>
              <a:t> </a:t>
            </a:r>
            <a:r>
              <a:rPr lang="en-US" sz="1800" dirty="0" err="1" smtClean="0"/>
              <a:t>задоволи</a:t>
            </a:r>
            <a:r>
              <a:rPr lang="en-US" sz="1800" dirty="0" smtClean="0"/>
              <a:t> </a:t>
            </a:r>
            <a:r>
              <a:rPr lang="en-US" sz="1800" dirty="0" err="1" smtClean="0"/>
              <a:t>барањата</a:t>
            </a:r>
            <a:r>
              <a:rPr lang="en-US" sz="1800" dirty="0" smtClean="0"/>
              <a:t> и </a:t>
            </a:r>
            <a:r>
              <a:rPr lang="en-US" sz="1800" dirty="0" err="1" smtClean="0"/>
              <a:t>условите</a:t>
            </a:r>
            <a:r>
              <a:rPr lang="en-US" sz="1800" dirty="0" smtClean="0"/>
              <a:t>:</a:t>
            </a:r>
          </a:p>
          <a:p>
            <a:pPr lvl="1">
              <a:lnSpc>
                <a:spcPct val="80000"/>
              </a:lnSpc>
            </a:pPr>
            <a:r>
              <a:rPr lang="en-US" sz="1800" dirty="0" err="1" smtClean="0"/>
              <a:t>Веројатност</a:t>
            </a:r>
            <a:r>
              <a:rPr lang="en-US" sz="1800" dirty="0" smtClean="0"/>
              <a:t> (</a:t>
            </a:r>
            <a:r>
              <a:rPr lang="en-US" sz="1800" dirty="0" err="1" smtClean="0"/>
              <a:t>или</a:t>
            </a:r>
            <a:r>
              <a:rPr lang="en-US" sz="1800" dirty="0" smtClean="0"/>
              <a:t> </a:t>
            </a:r>
            <a:r>
              <a:rPr lang="en-US" sz="1800" dirty="0" err="1" smtClean="0"/>
              <a:t>стандард</a:t>
            </a:r>
            <a:r>
              <a:rPr lang="en-US" sz="1800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докази</a:t>
            </a:r>
            <a:r>
              <a:rPr lang="en-US" sz="1800" dirty="0" smtClean="0"/>
              <a:t> </a:t>
            </a:r>
            <a:r>
              <a:rPr lang="en-US" sz="1800" dirty="0" err="1" smtClean="0"/>
              <a:t>повисок</a:t>
            </a:r>
            <a:r>
              <a:rPr lang="en-US" sz="1800" dirty="0" smtClean="0"/>
              <a:t> </a:t>
            </a:r>
            <a:r>
              <a:rPr lang="en-US" sz="1800" dirty="0" err="1" smtClean="0"/>
              <a:t>од</a:t>
            </a:r>
            <a:r>
              <a:rPr lang="en-US" sz="1800" dirty="0" smtClean="0"/>
              <a:t> </a:t>
            </a:r>
            <a:r>
              <a:rPr lang="en-US" sz="1800" dirty="0" err="1" smtClean="0"/>
              <a:t>основите</a:t>
            </a:r>
            <a:r>
              <a:rPr lang="en-US" sz="1800" dirty="0" smtClean="0"/>
              <a:t> </a:t>
            </a:r>
            <a:r>
              <a:rPr lang="en-US" sz="1800" dirty="0" err="1" smtClean="0"/>
              <a:t>за</a:t>
            </a:r>
            <a:r>
              <a:rPr lang="en-US" sz="1800" dirty="0" smtClean="0"/>
              <a:t> </a:t>
            </a:r>
            <a:r>
              <a:rPr lang="en-US" sz="1800" dirty="0" err="1" smtClean="0"/>
              <a:t>сомневање</a:t>
            </a:r>
            <a:r>
              <a:rPr lang="en-US" sz="1800" dirty="0" smtClean="0"/>
              <a:t>) </a:t>
            </a:r>
            <a:r>
              <a:rPr lang="en-US" sz="1800" dirty="0" err="1" smtClean="0"/>
              <a:t>за</a:t>
            </a:r>
            <a:r>
              <a:rPr lang="en-US" sz="1800" dirty="0" smtClean="0"/>
              <a:t> </a:t>
            </a:r>
            <a:r>
              <a:rPr lang="en-US" sz="1800" dirty="0" err="1" smtClean="0"/>
              <a:t>постоење</a:t>
            </a:r>
            <a:r>
              <a:rPr lang="en-US" sz="1800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кривично</a:t>
            </a:r>
            <a:r>
              <a:rPr lang="en-US" sz="1800" dirty="0" smtClean="0"/>
              <a:t> </a:t>
            </a:r>
            <a:r>
              <a:rPr lang="en-US" sz="1800" dirty="0" err="1" smtClean="0"/>
              <a:t>дело</a:t>
            </a:r>
            <a:r>
              <a:rPr lang="en-US" sz="1800" dirty="0" smtClean="0"/>
              <a:t> и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имотна</a:t>
            </a:r>
            <a:r>
              <a:rPr lang="en-US" sz="1800" dirty="0" smtClean="0"/>
              <a:t> </a:t>
            </a:r>
            <a:r>
              <a:rPr lang="en-US" sz="1800" dirty="0" err="1" smtClean="0"/>
              <a:t>корист</a:t>
            </a:r>
            <a:r>
              <a:rPr lang="en-US" sz="1800" dirty="0" smtClean="0"/>
              <a:t> </a:t>
            </a:r>
            <a:r>
              <a:rPr lang="en-US" sz="1800" dirty="0" err="1" smtClean="0"/>
              <a:t>од</a:t>
            </a:r>
            <a:r>
              <a:rPr lang="en-US" sz="1800" dirty="0" smtClean="0"/>
              <a:t> </a:t>
            </a:r>
            <a:r>
              <a:rPr lang="en-US" sz="1800" dirty="0" err="1" smtClean="0"/>
              <a:t>него</a:t>
            </a:r>
            <a:r>
              <a:rPr lang="en-US" sz="1800" dirty="0" smtClean="0"/>
              <a:t> (</a:t>
            </a:r>
            <a:r>
              <a:rPr lang="en-US" sz="1800" dirty="0" err="1" smtClean="0"/>
              <a:t>износ</a:t>
            </a:r>
            <a:r>
              <a:rPr lang="en-US" sz="1800" dirty="0" smtClean="0"/>
              <a:t>), </a:t>
            </a:r>
          </a:p>
          <a:p>
            <a:pPr lvl="1">
              <a:lnSpc>
                <a:spcPct val="80000"/>
              </a:lnSpc>
            </a:pPr>
            <a:r>
              <a:rPr lang="en-US" sz="1800" dirty="0" err="1" smtClean="0"/>
              <a:t>Опасност</a:t>
            </a:r>
            <a:r>
              <a:rPr lang="en-US" sz="1800" dirty="0" smtClean="0"/>
              <a:t> </a:t>
            </a:r>
            <a:r>
              <a:rPr lang="en-US" sz="1800" dirty="0" err="1" smtClean="0"/>
              <a:t>сторителот</a:t>
            </a:r>
            <a:r>
              <a:rPr lang="en-US" sz="1800" dirty="0" smtClean="0"/>
              <a:t> </a:t>
            </a:r>
            <a:r>
              <a:rPr lang="en-US" sz="1800" dirty="0" err="1" smtClean="0"/>
              <a:t>да</a:t>
            </a:r>
            <a:r>
              <a:rPr lang="en-US" sz="1800" dirty="0" smtClean="0"/>
              <a:t> </a:t>
            </a:r>
            <a:r>
              <a:rPr lang="en-US" sz="1800" dirty="0" err="1" smtClean="0"/>
              <a:t>ја</a:t>
            </a:r>
            <a:r>
              <a:rPr lang="en-US" sz="1800" dirty="0" smtClean="0"/>
              <a:t> </a:t>
            </a:r>
            <a:r>
              <a:rPr lang="en-US" sz="1800" dirty="0" err="1" smtClean="0"/>
              <a:t>скрие</a:t>
            </a:r>
            <a:r>
              <a:rPr lang="en-US" sz="1800" dirty="0" smtClean="0"/>
              <a:t> </a:t>
            </a:r>
            <a:r>
              <a:rPr lang="en-US" sz="1800" dirty="0" err="1" smtClean="0"/>
              <a:t>или</a:t>
            </a:r>
            <a:r>
              <a:rPr lang="en-US" sz="1800" dirty="0" smtClean="0"/>
              <a:t> </a:t>
            </a:r>
            <a:r>
              <a:rPr lang="en-US" sz="1800" dirty="0" err="1" smtClean="0"/>
              <a:t>да</a:t>
            </a:r>
            <a:r>
              <a:rPr lang="en-US" sz="1800" dirty="0" smtClean="0"/>
              <a:t> </a:t>
            </a:r>
            <a:r>
              <a:rPr lang="en-US" sz="1800" dirty="0" err="1" smtClean="0"/>
              <a:t>ја</a:t>
            </a:r>
            <a:r>
              <a:rPr lang="en-US" sz="1800" dirty="0" smtClean="0"/>
              <a:t> </a:t>
            </a:r>
            <a:r>
              <a:rPr lang="en-US" sz="1800" dirty="0" err="1" smtClean="0"/>
              <a:t>уништи</a:t>
            </a:r>
            <a:r>
              <a:rPr lang="en-US" sz="1800" dirty="0" smtClean="0"/>
              <a:t> </a:t>
            </a:r>
            <a:r>
              <a:rPr lang="en-US" sz="1800" dirty="0" err="1" smtClean="0"/>
              <a:t>имотната</a:t>
            </a:r>
            <a:r>
              <a:rPr lang="en-US" sz="1800" dirty="0" smtClean="0"/>
              <a:t> </a:t>
            </a:r>
            <a:r>
              <a:rPr lang="en-US" sz="1800" dirty="0" err="1" smtClean="0"/>
              <a:t>корист</a:t>
            </a:r>
            <a:r>
              <a:rPr lang="en-US" sz="1800" dirty="0" smtClean="0"/>
              <a:t> </a:t>
            </a:r>
            <a:r>
              <a:rPr lang="en-US" sz="1800" dirty="0" err="1" smtClean="0"/>
              <a:t>или</a:t>
            </a:r>
            <a:r>
              <a:rPr lang="en-US" sz="1800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некој</a:t>
            </a:r>
            <a:r>
              <a:rPr lang="en-US" sz="1800" dirty="0" smtClean="0"/>
              <a:t> </a:t>
            </a:r>
            <a:r>
              <a:rPr lang="en-US" sz="1800" dirty="0" err="1" smtClean="0"/>
              <a:t>начин</a:t>
            </a:r>
            <a:r>
              <a:rPr lang="en-US" sz="1800" dirty="0" smtClean="0"/>
              <a:t> </a:t>
            </a:r>
            <a:r>
              <a:rPr lang="en-US" sz="1800" dirty="0" err="1" smtClean="0"/>
              <a:t>да</a:t>
            </a:r>
            <a:r>
              <a:rPr lang="en-US" sz="1800" dirty="0" smtClean="0"/>
              <a:t> </a:t>
            </a:r>
            <a:r>
              <a:rPr lang="en-US" sz="1800" dirty="0" err="1" smtClean="0"/>
              <a:t>го</a:t>
            </a:r>
            <a:r>
              <a:rPr lang="en-US" sz="1800" dirty="0" smtClean="0"/>
              <a:t> </a:t>
            </a:r>
            <a:r>
              <a:rPr lang="en-US" sz="1800" dirty="0" err="1" smtClean="0"/>
              <a:t>оневозможи</a:t>
            </a:r>
            <a:r>
              <a:rPr lang="en-US" sz="1800" dirty="0" smtClean="0"/>
              <a:t> </a:t>
            </a:r>
            <a:r>
              <a:rPr lang="en-US" sz="1800" dirty="0" err="1" smtClean="0"/>
              <a:t>запленувањето</a:t>
            </a:r>
            <a:r>
              <a:rPr lang="en-US" sz="1800" dirty="0" smtClean="0"/>
              <a:t>. </a:t>
            </a:r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en-US" sz="1800" dirty="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800" b="1" dirty="0" err="1" smtClean="0"/>
              <a:t>Елементи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на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предлогот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за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налог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за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замрзнување</a:t>
            </a:r>
            <a:r>
              <a:rPr lang="en-US" sz="1800" b="1" dirty="0" smtClean="0"/>
              <a:t> (</a:t>
            </a:r>
            <a:r>
              <a:rPr lang="en-US" sz="1800" b="1" dirty="0" err="1" smtClean="0"/>
              <a:t>наоди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од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финансиската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истрага</a:t>
            </a:r>
            <a:r>
              <a:rPr lang="en-US" sz="1800" b="1" dirty="0" smtClean="0"/>
              <a:t>):</a:t>
            </a:r>
            <a:r>
              <a:rPr lang="en-US" sz="1800" dirty="0" smtClean="0"/>
              <a:t>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z="1800" dirty="0" smtClean="0"/>
          </a:p>
          <a:p>
            <a:pPr>
              <a:lnSpc>
                <a:spcPct val="80000"/>
              </a:lnSpc>
            </a:pPr>
            <a:r>
              <a:rPr lang="en-US" sz="1800" dirty="0" err="1" smtClean="0"/>
              <a:t>Наоди</a:t>
            </a:r>
            <a:r>
              <a:rPr lang="en-US" sz="1800" dirty="0" smtClean="0"/>
              <a:t> и </a:t>
            </a:r>
            <a:r>
              <a:rPr lang="en-US" sz="1800" dirty="0" err="1" smtClean="0"/>
              <a:t>докази</a:t>
            </a:r>
            <a:r>
              <a:rPr lang="en-US" sz="1800" dirty="0" smtClean="0"/>
              <a:t> </a:t>
            </a:r>
            <a:r>
              <a:rPr lang="en-US" sz="1800" dirty="0" err="1" smtClean="0"/>
              <a:t>во</a:t>
            </a:r>
            <a:r>
              <a:rPr lang="en-US" sz="1800" dirty="0" smtClean="0"/>
              <a:t> </a:t>
            </a:r>
            <a:r>
              <a:rPr lang="en-US" sz="1800" dirty="0" err="1" smtClean="0"/>
              <a:t>врска</a:t>
            </a:r>
            <a:r>
              <a:rPr lang="en-US" sz="1800" dirty="0" smtClean="0"/>
              <a:t> </a:t>
            </a:r>
            <a:r>
              <a:rPr lang="en-US" sz="1800" dirty="0" err="1" smtClean="0"/>
              <a:t>со</a:t>
            </a:r>
            <a:r>
              <a:rPr lang="en-US" sz="1800" dirty="0" smtClean="0"/>
              <a:t> </a:t>
            </a:r>
            <a:r>
              <a:rPr lang="en-US" sz="1800" dirty="0" err="1" smtClean="0"/>
              <a:t>кривичното</a:t>
            </a:r>
            <a:r>
              <a:rPr lang="en-US" sz="1800" dirty="0" smtClean="0"/>
              <a:t> </a:t>
            </a:r>
            <a:r>
              <a:rPr lang="en-US" sz="1800" dirty="0" err="1" smtClean="0"/>
              <a:t>дело</a:t>
            </a:r>
            <a:r>
              <a:rPr lang="en-US" sz="1800" dirty="0" smtClean="0"/>
              <a:t> и </a:t>
            </a:r>
            <a:r>
              <a:rPr lang="en-US" sz="1800" dirty="0" err="1" smtClean="0"/>
              <a:t>со</a:t>
            </a:r>
            <a:r>
              <a:rPr lang="en-US" sz="1800" dirty="0" smtClean="0"/>
              <a:t> </a:t>
            </a:r>
            <a:r>
              <a:rPr lang="en-US" sz="1800" dirty="0" err="1" smtClean="0"/>
              <a:t>сторителот</a:t>
            </a:r>
            <a:r>
              <a:rPr lang="en-US" sz="1800" dirty="0" smtClean="0"/>
              <a:t> (</a:t>
            </a:r>
            <a:r>
              <a:rPr lang="en-US" sz="1800" dirty="0" err="1" smtClean="0"/>
              <a:t>ова</a:t>
            </a:r>
            <a:r>
              <a:rPr lang="en-US" sz="1800" dirty="0" smtClean="0"/>
              <a:t> </a:t>
            </a:r>
            <a:r>
              <a:rPr lang="en-US" sz="1800" dirty="0" err="1" smtClean="0"/>
              <a:t>вообичаено</a:t>
            </a:r>
            <a:r>
              <a:rPr lang="en-US" sz="1800" dirty="0" smtClean="0"/>
              <a:t> е </a:t>
            </a:r>
            <a:r>
              <a:rPr lang="en-US" sz="1800" dirty="0" err="1" smtClean="0"/>
              <a:t>дел</a:t>
            </a:r>
            <a:r>
              <a:rPr lang="en-US" sz="1800" dirty="0" smtClean="0"/>
              <a:t> </a:t>
            </a:r>
            <a:r>
              <a:rPr lang="en-US" sz="1800" dirty="0" err="1" smtClean="0"/>
              <a:t>од</a:t>
            </a:r>
            <a:r>
              <a:rPr lang="en-US" sz="1800" dirty="0" smtClean="0"/>
              <a:t> </a:t>
            </a:r>
            <a:r>
              <a:rPr lang="en-US" sz="1800" dirty="0" err="1" smtClean="0"/>
              <a:t>извештајот</a:t>
            </a:r>
            <a:r>
              <a:rPr lang="en-US" sz="1800" dirty="0" smtClean="0"/>
              <a:t> </a:t>
            </a:r>
            <a:r>
              <a:rPr lang="en-US" sz="1800" dirty="0" err="1" smtClean="0"/>
              <a:t>за</a:t>
            </a:r>
            <a:r>
              <a:rPr lang="en-US" sz="1800" dirty="0" smtClean="0"/>
              <a:t> </a:t>
            </a:r>
            <a:r>
              <a:rPr lang="en-US" sz="1800" dirty="0" err="1" smtClean="0"/>
              <a:t>кривичното</a:t>
            </a:r>
            <a:r>
              <a:rPr lang="en-US" sz="1800" dirty="0" smtClean="0"/>
              <a:t> </a:t>
            </a:r>
            <a:r>
              <a:rPr lang="en-US" sz="1800" dirty="0" err="1" smtClean="0"/>
              <a:t>дело</a:t>
            </a:r>
            <a:r>
              <a:rPr lang="en-US" sz="1800" dirty="0" smtClean="0"/>
              <a:t>), </a:t>
            </a:r>
          </a:p>
          <a:p>
            <a:pPr>
              <a:lnSpc>
                <a:spcPct val="80000"/>
              </a:lnSpc>
            </a:pPr>
            <a:r>
              <a:rPr lang="en-US" sz="1800" dirty="0" err="1" smtClean="0"/>
              <a:t>Наоди</a:t>
            </a:r>
            <a:r>
              <a:rPr lang="en-US" sz="1800" dirty="0" smtClean="0"/>
              <a:t> </a:t>
            </a:r>
            <a:r>
              <a:rPr lang="en-US" sz="1800" dirty="0" err="1" smtClean="0"/>
              <a:t>за</a:t>
            </a:r>
            <a:r>
              <a:rPr lang="en-US" sz="1800" dirty="0" smtClean="0"/>
              <a:t> </a:t>
            </a:r>
            <a:r>
              <a:rPr lang="en-US" sz="1800" dirty="0" err="1" smtClean="0"/>
              <a:t>типот</a:t>
            </a:r>
            <a:r>
              <a:rPr lang="en-US" sz="1800" dirty="0" smtClean="0"/>
              <a:t> и </a:t>
            </a:r>
            <a:r>
              <a:rPr lang="en-US" sz="1800" dirty="0" err="1" smtClean="0"/>
              <a:t>за</a:t>
            </a:r>
            <a:r>
              <a:rPr lang="en-US" sz="1800" dirty="0" smtClean="0"/>
              <a:t> </a:t>
            </a:r>
            <a:r>
              <a:rPr lang="en-US" sz="1800" dirty="0" err="1" smtClean="0"/>
              <a:t>износот</a:t>
            </a:r>
            <a:r>
              <a:rPr lang="en-US" sz="1800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нелегалната</a:t>
            </a:r>
            <a:r>
              <a:rPr lang="en-US" sz="1800" dirty="0" smtClean="0"/>
              <a:t> </a:t>
            </a:r>
            <a:r>
              <a:rPr lang="en-US" sz="1800" dirty="0" err="1" smtClean="0"/>
              <a:t>имотна</a:t>
            </a:r>
            <a:r>
              <a:rPr lang="en-US" sz="1800" dirty="0" smtClean="0"/>
              <a:t> </a:t>
            </a:r>
            <a:r>
              <a:rPr lang="en-US" sz="1800" dirty="0" err="1" smtClean="0"/>
              <a:t>корист</a:t>
            </a:r>
            <a:r>
              <a:rPr lang="en-US" sz="1800" dirty="0" smtClean="0"/>
              <a:t>, </a:t>
            </a:r>
          </a:p>
          <a:p>
            <a:pPr>
              <a:lnSpc>
                <a:spcPct val="80000"/>
              </a:lnSpc>
            </a:pPr>
            <a:r>
              <a:rPr lang="en-US" sz="1800" dirty="0" err="1" smtClean="0"/>
              <a:t>Наоди</a:t>
            </a:r>
            <a:r>
              <a:rPr lang="en-US" sz="1800" dirty="0" smtClean="0"/>
              <a:t> </a:t>
            </a:r>
            <a:r>
              <a:rPr lang="en-US" sz="1800" dirty="0" err="1" smtClean="0"/>
              <a:t>за</a:t>
            </a:r>
            <a:r>
              <a:rPr lang="en-US" sz="1800" dirty="0" smtClean="0"/>
              <a:t> </a:t>
            </a:r>
            <a:r>
              <a:rPr lang="en-US" sz="1800" dirty="0" err="1" smtClean="0"/>
              <a:t>имотот</a:t>
            </a:r>
            <a:r>
              <a:rPr lang="en-US" sz="1800" dirty="0" smtClean="0"/>
              <a:t> </a:t>
            </a:r>
            <a:r>
              <a:rPr lang="en-US" sz="1800" dirty="0" err="1" smtClean="0"/>
              <a:t>што</a:t>
            </a:r>
            <a:r>
              <a:rPr lang="en-US" sz="1800" dirty="0" smtClean="0"/>
              <a:t> </a:t>
            </a:r>
            <a:r>
              <a:rPr lang="en-US" sz="1800" dirty="0" err="1" smtClean="0"/>
              <a:t>може</a:t>
            </a:r>
            <a:r>
              <a:rPr lang="en-US" sz="1800" dirty="0" smtClean="0"/>
              <a:t> </a:t>
            </a:r>
            <a:r>
              <a:rPr lang="en-US" sz="1800" dirty="0" err="1" smtClean="0"/>
              <a:t>да</a:t>
            </a:r>
            <a:r>
              <a:rPr lang="en-US" sz="1800" dirty="0" smtClean="0"/>
              <a:t> </a:t>
            </a:r>
            <a:r>
              <a:rPr lang="en-US" sz="1800" dirty="0" err="1" smtClean="0"/>
              <a:t>биде</a:t>
            </a:r>
            <a:r>
              <a:rPr lang="en-US" sz="1800" dirty="0" smtClean="0"/>
              <a:t> </a:t>
            </a:r>
            <a:r>
              <a:rPr lang="en-US" sz="1800" dirty="0" err="1" smtClean="0"/>
              <a:t>запленет</a:t>
            </a:r>
            <a:r>
              <a:rPr lang="en-US" sz="1800" dirty="0" smtClean="0"/>
              <a:t> и </a:t>
            </a:r>
            <a:r>
              <a:rPr lang="en-US" sz="1800" dirty="0" err="1" smtClean="0"/>
              <a:t>предлог</a:t>
            </a:r>
            <a:r>
              <a:rPr lang="en-US" sz="1800" dirty="0" smtClean="0"/>
              <a:t> </a:t>
            </a:r>
            <a:r>
              <a:rPr lang="en-US" sz="1800" dirty="0" err="1" smtClean="0"/>
              <a:t>во</a:t>
            </a:r>
            <a:r>
              <a:rPr lang="en-US" sz="1800" dirty="0" smtClean="0"/>
              <a:t> </a:t>
            </a:r>
            <a:r>
              <a:rPr lang="en-US" sz="1800" dirty="0" err="1" smtClean="0"/>
              <a:t>однос</a:t>
            </a:r>
            <a:r>
              <a:rPr lang="en-US" sz="1800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тоа</a:t>
            </a:r>
            <a:r>
              <a:rPr lang="en-US" sz="1800" dirty="0" smtClean="0"/>
              <a:t> </a:t>
            </a:r>
            <a:r>
              <a:rPr lang="en-US" sz="1800" dirty="0" err="1" smtClean="0"/>
              <a:t>кој</a:t>
            </a:r>
            <a:r>
              <a:rPr lang="en-US" sz="1800" dirty="0" smtClean="0"/>
              <a:t> </a:t>
            </a:r>
            <a:r>
              <a:rPr lang="en-US" sz="1800" dirty="0" err="1" smtClean="0"/>
              <a:t>имот</a:t>
            </a:r>
            <a:r>
              <a:rPr lang="en-US" sz="1800" dirty="0" smtClean="0"/>
              <a:t> </a:t>
            </a:r>
            <a:r>
              <a:rPr lang="en-US" sz="1800" dirty="0" err="1" smtClean="0"/>
              <a:t>треба</a:t>
            </a:r>
            <a:r>
              <a:rPr lang="en-US" sz="1800" dirty="0" smtClean="0"/>
              <a:t> </a:t>
            </a:r>
            <a:r>
              <a:rPr lang="en-US" sz="1800" dirty="0" err="1" smtClean="0"/>
              <a:t>да</a:t>
            </a:r>
            <a:r>
              <a:rPr lang="en-US" sz="1800" dirty="0" smtClean="0"/>
              <a:t> </a:t>
            </a:r>
            <a:r>
              <a:rPr lang="en-US" sz="1800" dirty="0" err="1" smtClean="0"/>
              <a:t>се</a:t>
            </a:r>
            <a:r>
              <a:rPr lang="en-US" sz="1800" dirty="0" smtClean="0"/>
              <a:t> </a:t>
            </a:r>
            <a:r>
              <a:rPr lang="en-US" sz="1800" dirty="0" err="1" smtClean="0"/>
              <a:t>осигури</a:t>
            </a:r>
            <a:r>
              <a:rPr lang="en-US" sz="1800" dirty="0" smtClean="0"/>
              <a:t> и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лицата</a:t>
            </a:r>
            <a:r>
              <a:rPr lang="en-US" sz="1800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кои</a:t>
            </a:r>
            <a:r>
              <a:rPr lang="en-US" sz="1800" dirty="0" smtClean="0"/>
              <a:t> </a:t>
            </a:r>
            <a:r>
              <a:rPr lang="en-US" sz="1800" dirty="0" err="1" smtClean="0"/>
              <a:t>тој</a:t>
            </a:r>
            <a:r>
              <a:rPr lang="en-US" sz="1800" dirty="0" smtClean="0"/>
              <a:t> </a:t>
            </a:r>
            <a:r>
              <a:rPr lang="en-US" sz="1800" dirty="0" err="1" smtClean="0"/>
              <a:t>им</a:t>
            </a:r>
            <a:r>
              <a:rPr lang="en-US" sz="1800" dirty="0" smtClean="0"/>
              <a:t> </a:t>
            </a:r>
            <a:r>
              <a:rPr lang="en-US" sz="1800" dirty="0" err="1" smtClean="0"/>
              <a:t>припаѓа</a:t>
            </a:r>
            <a:r>
              <a:rPr lang="en-US" sz="1800" dirty="0" smtClean="0"/>
              <a:t>, </a:t>
            </a:r>
            <a:r>
              <a:rPr lang="en-US" sz="1800" dirty="0" err="1" smtClean="0"/>
              <a:t>индикации</a:t>
            </a:r>
            <a:r>
              <a:rPr lang="en-US" sz="1800" dirty="0" smtClean="0"/>
              <a:t> </a:t>
            </a:r>
            <a:r>
              <a:rPr lang="en-US" sz="1800" dirty="0" err="1" smtClean="0"/>
              <a:t>во</a:t>
            </a:r>
            <a:r>
              <a:rPr lang="en-US" sz="1800" dirty="0" smtClean="0"/>
              <a:t> </a:t>
            </a:r>
            <a:r>
              <a:rPr lang="en-US" sz="1800" dirty="0" err="1" smtClean="0"/>
              <a:t>врска</a:t>
            </a:r>
            <a:r>
              <a:rPr lang="en-US" sz="1800" dirty="0" smtClean="0"/>
              <a:t> </a:t>
            </a:r>
            <a:r>
              <a:rPr lang="en-US" sz="1800" dirty="0" err="1" smtClean="0"/>
              <a:t>со</a:t>
            </a:r>
            <a:r>
              <a:rPr lang="en-US" sz="1800" dirty="0" smtClean="0"/>
              <a:t> </a:t>
            </a:r>
            <a:r>
              <a:rPr lang="en-US" sz="1800" dirty="0" err="1" smtClean="0"/>
              <a:t>тоа</a:t>
            </a:r>
            <a:r>
              <a:rPr lang="en-US" sz="1800" dirty="0" smtClean="0"/>
              <a:t> </a:t>
            </a:r>
            <a:r>
              <a:rPr lang="en-US" sz="1800" dirty="0" err="1" smtClean="0"/>
              <a:t>дали</a:t>
            </a:r>
            <a:r>
              <a:rPr lang="en-US" sz="1800" dirty="0" smtClean="0"/>
              <a:t> </a:t>
            </a:r>
            <a:r>
              <a:rPr lang="en-US" sz="1800" dirty="0" err="1" smtClean="0"/>
              <a:t>веќе</a:t>
            </a:r>
            <a:r>
              <a:rPr lang="en-US" sz="1800" dirty="0" smtClean="0"/>
              <a:t> е </a:t>
            </a:r>
            <a:r>
              <a:rPr lang="en-US" sz="1800" dirty="0" err="1" smtClean="0"/>
              <a:t>запленет</a:t>
            </a:r>
            <a:r>
              <a:rPr lang="en-US" sz="1800" dirty="0" smtClean="0"/>
              <a:t> </a:t>
            </a:r>
            <a:r>
              <a:rPr lang="en-US" sz="1800" dirty="0" err="1" smtClean="0"/>
              <a:t>определен</a:t>
            </a:r>
            <a:r>
              <a:rPr lang="en-US" sz="1800" dirty="0" smtClean="0"/>
              <a:t> </a:t>
            </a:r>
            <a:r>
              <a:rPr lang="en-US" sz="1800" dirty="0" err="1" smtClean="0"/>
              <a:t>имот</a:t>
            </a:r>
            <a:r>
              <a:rPr lang="en-US" sz="1800" dirty="0" smtClean="0"/>
              <a:t>, </a:t>
            </a:r>
          </a:p>
          <a:p>
            <a:pPr>
              <a:lnSpc>
                <a:spcPct val="80000"/>
              </a:lnSpc>
            </a:pPr>
            <a:r>
              <a:rPr lang="en-US" sz="1800" dirty="0" err="1" smtClean="0"/>
              <a:t>Основи</a:t>
            </a:r>
            <a:r>
              <a:rPr lang="en-US" sz="1800" dirty="0" smtClean="0"/>
              <a:t> </a:t>
            </a:r>
            <a:r>
              <a:rPr lang="en-US" sz="1800" dirty="0" err="1" smtClean="0"/>
              <a:t>за</a:t>
            </a:r>
            <a:r>
              <a:rPr lang="en-US" sz="1800" dirty="0" smtClean="0"/>
              <a:t> </a:t>
            </a:r>
            <a:r>
              <a:rPr lang="en-US" sz="1800" dirty="0" err="1" smtClean="0"/>
              <a:t>законските</a:t>
            </a:r>
            <a:r>
              <a:rPr lang="en-US" sz="1800" dirty="0" smtClean="0"/>
              <a:t> </a:t>
            </a:r>
            <a:r>
              <a:rPr lang="en-US" sz="1800" dirty="0" err="1" smtClean="0"/>
              <a:t>услови</a:t>
            </a:r>
            <a:r>
              <a:rPr lang="en-US" sz="1800" dirty="0" smtClean="0"/>
              <a:t> </a:t>
            </a:r>
            <a:r>
              <a:rPr lang="en-US" sz="1800" dirty="0" err="1" smtClean="0"/>
              <a:t>за</a:t>
            </a:r>
            <a:r>
              <a:rPr lang="en-US" sz="1800" dirty="0" smtClean="0"/>
              <a:t> </a:t>
            </a:r>
            <a:r>
              <a:rPr lang="en-US" sz="1800" dirty="0" err="1" smtClean="0"/>
              <a:t>издавање</a:t>
            </a:r>
            <a:r>
              <a:rPr lang="en-US" sz="1800" dirty="0" smtClean="0"/>
              <a:t> </a:t>
            </a:r>
            <a:r>
              <a:rPr lang="en-US" sz="1800" dirty="0" err="1" smtClean="0"/>
              <a:t>налог</a:t>
            </a:r>
            <a:r>
              <a:rPr lang="en-US" sz="1800" dirty="0" smtClean="0"/>
              <a:t> (</a:t>
            </a:r>
            <a:r>
              <a:rPr lang="en-US" sz="1800" dirty="0" err="1" smtClean="0"/>
              <a:t>стандард</a:t>
            </a:r>
            <a:r>
              <a:rPr lang="en-US" sz="1800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докази</a:t>
            </a:r>
            <a:r>
              <a:rPr lang="en-US" sz="1800" dirty="0" smtClean="0"/>
              <a:t>, </a:t>
            </a:r>
            <a:r>
              <a:rPr lang="en-US" sz="1800" dirty="0" err="1" smtClean="0"/>
              <a:t>опасност</a:t>
            </a:r>
            <a:r>
              <a:rPr lang="en-US" sz="1800" dirty="0" smtClean="0"/>
              <a:t> </a:t>
            </a:r>
            <a:r>
              <a:rPr lang="en-US" sz="1800" dirty="0" err="1" smtClean="0"/>
              <a:t>од</a:t>
            </a:r>
            <a:r>
              <a:rPr lang="en-US" sz="1800" dirty="0" smtClean="0"/>
              <a:t> </a:t>
            </a:r>
            <a:r>
              <a:rPr lang="en-US" sz="1800" dirty="0" err="1" smtClean="0"/>
              <a:t>ослободување</a:t>
            </a:r>
            <a:r>
              <a:rPr lang="en-US" sz="1800" dirty="0" smtClean="0"/>
              <a:t> </a:t>
            </a:r>
            <a:r>
              <a:rPr lang="en-US" sz="1800" dirty="0" err="1" smtClean="0"/>
              <a:t>од</a:t>
            </a:r>
            <a:r>
              <a:rPr lang="en-US" sz="1800" dirty="0" smtClean="0"/>
              <a:t> </a:t>
            </a:r>
            <a:r>
              <a:rPr lang="en-US" sz="1800" dirty="0" err="1" smtClean="0"/>
              <a:t>имотот</a:t>
            </a:r>
            <a:r>
              <a:rPr lang="en-US" sz="1800" dirty="0" smtClean="0"/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/>
              <a:t>2.4 Налог за замрзнување</a:t>
            </a:r>
            <a:endParaRPr lang="en-US" sz="3200" smtClean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pPr algn="ctr">
              <a:buFont typeface="Arial" charset="0"/>
              <a:buNone/>
            </a:pPr>
            <a:r>
              <a:rPr lang="en-US" smtClean="0"/>
              <a:t>ДИСКУСИЈА: Кои фактори ќе влијаат врз природата, обемот и времето на примена на налог за замрзнување?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cap="none" smtClean="0"/>
              <a:t>3.</a:t>
            </a:r>
            <a:r>
              <a:rPr lang="en-US" sz="3600" b="0" cap="none" smtClean="0"/>
              <a:t> </a:t>
            </a:r>
            <a:r>
              <a:rPr lang="en-US" sz="3600" cap="none" smtClean="0"/>
              <a:t>КОНФИСКАЦИЈА НА ИМОТНАТА КОРИСТ ШТО Е СТЕКНАТА ОД КРИВИЧНО ДЕЛО</a:t>
            </a:r>
          </a:p>
        </p:txBody>
      </p:sp>
      <p:sp>
        <p:nvSpPr>
          <p:cNvPr id="20483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Цели на сесијата 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68313" y="2205038"/>
            <a:ext cx="8229600" cy="3989387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sz="2000" smtClean="0"/>
              <a:t>На крајот од оваа сесија учесниците ќе бидат во можност да:</a:t>
            </a:r>
          </a:p>
          <a:p>
            <a:pPr marL="0" indent="0"/>
            <a:r>
              <a:rPr lang="en-US" sz="2000" smtClean="0"/>
              <a:t>Ги објаснат значењето на конфискацијата на имотната корист што е стекната од кривично дело и поврзаноста со истрагите за компјутерски криминал и со други видови истраги за криминал преку интернет</a:t>
            </a:r>
          </a:p>
          <a:p>
            <a:pPr marL="0" indent="0"/>
            <a:r>
              <a:rPr lang="en-US" sz="2000" smtClean="0"/>
              <a:t>Дефинираат што е финансиска истрага</a:t>
            </a:r>
          </a:p>
          <a:p>
            <a:pPr marL="0" indent="0"/>
            <a:r>
              <a:rPr lang="en-US" sz="2000" smtClean="0"/>
              <a:t>Ги набројат релевантните меѓународни правни инструменти</a:t>
            </a:r>
          </a:p>
          <a:p>
            <a:pPr marL="0" indent="0"/>
            <a:r>
              <a:rPr lang="en-US" sz="2000" smtClean="0"/>
              <a:t>Ги дефинираат релевантните поими</a:t>
            </a:r>
          </a:p>
          <a:p>
            <a:pPr marL="0" indent="0"/>
            <a:r>
              <a:rPr lang="en-US" sz="2000" smtClean="0"/>
              <a:t>Ги разберат четирите елементи на финансиската истрага</a:t>
            </a:r>
          </a:p>
          <a:p>
            <a:pPr marL="0" indent="0"/>
            <a:r>
              <a:rPr lang="en-US" sz="2000" smtClean="0"/>
              <a:t>Опишат различни режими за конфискација</a:t>
            </a:r>
          </a:p>
          <a:p>
            <a:pPr marL="0" indent="0"/>
            <a:r>
              <a:rPr lang="en-US" sz="2000" smtClean="0"/>
              <a:t>Го објаснат односот кон перењето пари</a:t>
            </a:r>
          </a:p>
          <a:p>
            <a:pPr marL="0" indent="0"/>
            <a:r>
              <a:rPr lang="en-US" sz="2000" smtClean="0"/>
              <a:t>Ја разберат улогата на УФР (Управа за финансиско разузнавање) во истрагите за перење пари</a:t>
            </a:r>
          </a:p>
          <a:p>
            <a:pPr marL="0" indent="0">
              <a:lnSpc>
                <a:spcPct val="80000"/>
              </a:lnSpc>
              <a:buFont typeface="Calibri" pitchFamily="34" charset="0"/>
              <a:buAutoNum type="arabicPeriod"/>
            </a:pP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68313" y="1357313"/>
            <a:ext cx="8229600" cy="838200"/>
          </a:xfrm>
        </p:spPr>
        <p:txBody>
          <a:bodyPr/>
          <a:lstStyle/>
          <a:p>
            <a:r>
              <a:rPr lang="en-US" sz="3200" b="1" smtClean="0"/>
              <a:t>3.</a:t>
            </a:r>
            <a:r>
              <a:rPr lang="en-US" sz="3200" smtClean="0"/>
              <a:t> </a:t>
            </a:r>
            <a:r>
              <a:rPr lang="en-US" sz="3200" b="1" smtClean="0"/>
              <a:t>Конфискација на имотната корист што е стекната од кривично дело</a:t>
            </a:r>
            <a:endParaRPr lang="en-US" sz="3200" smtClean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000" b="1" smtClean="0"/>
              <a:t>„Конфискација/одземање“</a:t>
            </a:r>
            <a:r>
              <a:rPr lang="en-US" sz="2000" smtClean="0"/>
              <a:t>: значи крајно лишување од имот што е наложено од суд во однос на кривично дело (Конвенцијата од Варшава го дефинира поимот како казна или мерка).</a:t>
            </a:r>
            <a:endParaRPr lang="en-US" altLang="ja-JP" sz="200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000" smtClean="0"/>
              <a:t> </a:t>
            </a:r>
          </a:p>
          <a:p>
            <a:pPr>
              <a:lnSpc>
                <a:spcPct val="80000"/>
              </a:lnSpc>
            </a:pPr>
            <a:r>
              <a:rPr lang="en-US" sz="2000" b="1" smtClean="0"/>
              <a:t>Улогата на обвинителот да предложи конфискација</a:t>
            </a:r>
          </a:p>
          <a:p>
            <a:pPr>
              <a:lnSpc>
                <a:spcPct val="80000"/>
              </a:lnSpc>
            </a:pPr>
            <a:r>
              <a:rPr lang="en-US" sz="2000" b="1" smtClean="0"/>
              <a:t>Кои се националните законски одредби за конфискација (и извршување)?</a:t>
            </a:r>
            <a:r>
              <a:rPr lang="en-US" sz="2000" smtClean="0"/>
              <a:t> </a:t>
            </a:r>
            <a:r>
              <a:rPr lang="en-US" sz="2000" b="1" smtClean="0"/>
              <a:t>Видете ги член 3 од Конвенцијата од Варшава и членовите 4, 6 и 9 од Директивата </a:t>
            </a: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071562"/>
          </a:xfrm>
        </p:spPr>
        <p:txBody>
          <a:bodyPr/>
          <a:lstStyle/>
          <a:p>
            <a:r>
              <a:rPr lang="en-US" sz="3200" b="1" dirty="0" smtClean="0"/>
              <a:t>3.</a:t>
            </a:r>
            <a:r>
              <a:rPr lang="en-US" sz="3200" dirty="0" smtClean="0"/>
              <a:t> </a:t>
            </a:r>
            <a:r>
              <a:rPr lang="en-US" sz="3200" b="1" dirty="0" err="1" smtClean="0"/>
              <a:t>Конфискација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на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имотната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корист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што</a:t>
            </a:r>
            <a:r>
              <a:rPr lang="en-US" sz="3200" b="1" dirty="0" smtClean="0"/>
              <a:t> е </a:t>
            </a:r>
            <a:r>
              <a:rPr lang="en-US" sz="3200" b="1" dirty="0" err="1" smtClean="0"/>
              <a:t>стекната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од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кривично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дело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2400" b="1" dirty="0" err="1" smtClean="0"/>
              <a:t>Конфискација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на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имотната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корист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што</a:t>
            </a:r>
            <a:r>
              <a:rPr lang="en-US" sz="2400" b="1" dirty="0" smtClean="0"/>
              <a:t> е </a:t>
            </a:r>
            <a:r>
              <a:rPr lang="en-US" sz="2400" b="1" dirty="0" err="1" smtClean="0"/>
              <a:t>стекната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од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кривично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делоВрска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со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имотното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побарување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на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жртвата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 smtClean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539552" y="2564904"/>
            <a:ext cx="8229600" cy="3917950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200" dirty="0" smtClean="0"/>
              <a:t> </a:t>
            </a:r>
          </a:p>
          <a:p>
            <a:pPr algn="just">
              <a:lnSpc>
                <a:spcPct val="80000"/>
              </a:lnSpc>
            </a:pPr>
            <a:r>
              <a:rPr lang="en-US" sz="2200" dirty="0" err="1" smtClean="0"/>
              <a:t>имотното</a:t>
            </a:r>
            <a:r>
              <a:rPr lang="en-US" sz="2200" dirty="0" smtClean="0"/>
              <a:t> </a:t>
            </a:r>
            <a:r>
              <a:rPr lang="en-US" sz="2200" dirty="0" err="1" smtClean="0"/>
              <a:t>побарување</a:t>
            </a:r>
            <a:r>
              <a:rPr lang="en-US" sz="2200" dirty="0" smtClean="0"/>
              <a:t> </a:t>
            </a:r>
            <a:r>
              <a:rPr lang="en-US" sz="2200" dirty="0" err="1" smtClean="0"/>
              <a:t>има</a:t>
            </a:r>
            <a:r>
              <a:rPr lang="en-US" sz="2200" dirty="0" smtClean="0"/>
              <a:t> </a:t>
            </a:r>
            <a:r>
              <a:rPr lang="en-US" sz="2200" dirty="0" err="1" smtClean="0"/>
              <a:t>предност</a:t>
            </a:r>
            <a:r>
              <a:rPr lang="en-US" sz="2200" dirty="0" smtClean="0"/>
              <a:t> </a:t>
            </a:r>
            <a:r>
              <a:rPr lang="en-US" sz="2200" dirty="0" err="1" smtClean="0"/>
              <a:t>пред</a:t>
            </a:r>
            <a:r>
              <a:rPr lang="en-US" sz="2200" dirty="0" smtClean="0"/>
              <a:t> </a:t>
            </a:r>
            <a:r>
              <a:rPr lang="en-US" sz="2200" dirty="0" err="1" smtClean="0"/>
              <a:t>конфискацијата</a:t>
            </a:r>
            <a:r>
              <a:rPr lang="en-US" sz="2200" dirty="0" smtClean="0"/>
              <a:t> </a:t>
            </a:r>
            <a:r>
              <a:rPr lang="en-US" sz="2200" dirty="0" err="1" smtClean="0"/>
              <a:t>на</a:t>
            </a:r>
            <a:r>
              <a:rPr lang="en-US" sz="2200" dirty="0" smtClean="0"/>
              <a:t> </a:t>
            </a:r>
            <a:r>
              <a:rPr lang="en-US" sz="2200" dirty="0" err="1" smtClean="0"/>
              <a:t>имотната</a:t>
            </a:r>
            <a:r>
              <a:rPr lang="en-US" sz="2200" dirty="0" smtClean="0"/>
              <a:t> </a:t>
            </a:r>
            <a:r>
              <a:rPr lang="en-US" sz="2200" dirty="0" err="1" smtClean="0"/>
              <a:t>корист</a:t>
            </a:r>
            <a:r>
              <a:rPr lang="en-US" sz="2200" dirty="0" smtClean="0"/>
              <a:t>. </a:t>
            </a:r>
            <a:r>
              <a:rPr lang="en-US" sz="2200" dirty="0" err="1" smtClean="0"/>
              <a:t>Оштетената</a:t>
            </a:r>
            <a:r>
              <a:rPr lang="en-US" sz="2200" dirty="0" smtClean="0"/>
              <a:t> </a:t>
            </a:r>
            <a:r>
              <a:rPr lang="en-US" sz="2200" dirty="0" err="1" smtClean="0"/>
              <a:t>страна</a:t>
            </a:r>
            <a:r>
              <a:rPr lang="en-US" sz="2200" dirty="0" smtClean="0"/>
              <a:t> </a:t>
            </a:r>
            <a:r>
              <a:rPr lang="en-US" sz="2200" dirty="0" err="1" smtClean="0"/>
              <a:t>може</a:t>
            </a:r>
            <a:r>
              <a:rPr lang="en-US" sz="2200" dirty="0" smtClean="0"/>
              <a:t> </a:t>
            </a:r>
            <a:r>
              <a:rPr lang="en-US" sz="2200" dirty="0" err="1" smtClean="0"/>
              <a:t>да</a:t>
            </a:r>
            <a:r>
              <a:rPr lang="en-US" sz="2200" dirty="0" smtClean="0"/>
              <a:t> </a:t>
            </a:r>
            <a:r>
              <a:rPr lang="en-US" sz="2200" dirty="0" err="1" smtClean="0"/>
              <a:t>поднесе</a:t>
            </a:r>
            <a:r>
              <a:rPr lang="en-US" sz="2200" dirty="0" smtClean="0"/>
              <a:t> </a:t>
            </a:r>
            <a:r>
              <a:rPr lang="en-US" sz="2200" dirty="0" err="1" smtClean="0"/>
              <a:t>имотно</a:t>
            </a:r>
            <a:r>
              <a:rPr lang="en-US" sz="2200" dirty="0" smtClean="0"/>
              <a:t> </a:t>
            </a:r>
            <a:r>
              <a:rPr lang="en-US" sz="2200" dirty="0" err="1" smtClean="0"/>
              <a:t>побарување</a:t>
            </a:r>
            <a:r>
              <a:rPr lang="en-US" sz="2200" dirty="0" smtClean="0"/>
              <a:t> </a:t>
            </a:r>
            <a:r>
              <a:rPr lang="en-US" sz="2200" dirty="0" err="1" smtClean="0"/>
              <a:t>истовремено</a:t>
            </a:r>
            <a:r>
              <a:rPr lang="en-US" sz="2200" dirty="0" smtClean="0"/>
              <a:t> </a:t>
            </a:r>
            <a:r>
              <a:rPr lang="en-US" sz="2200" dirty="0" err="1" smtClean="0"/>
              <a:t>со</a:t>
            </a:r>
            <a:r>
              <a:rPr lang="en-US" sz="2200" dirty="0" smtClean="0"/>
              <a:t> </a:t>
            </a:r>
            <a:r>
              <a:rPr lang="en-US" sz="2200" dirty="0" err="1" smtClean="0"/>
              <a:t>поднесувањето</a:t>
            </a:r>
            <a:r>
              <a:rPr lang="en-US" sz="2200" dirty="0" smtClean="0"/>
              <a:t> </a:t>
            </a:r>
            <a:r>
              <a:rPr lang="en-US" sz="2200" dirty="0" err="1" smtClean="0"/>
              <a:t>жалба</a:t>
            </a:r>
            <a:r>
              <a:rPr lang="en-US" sz="2200" dirty="0" smtClean="0"/>
              <a:t> </a:t>
            </a:r>
            <a:r>
              <a:rPr lang="en-US" sz="2200" dirty="0" err="1" smtClean="0"/>
              <a:t>до</a:t>
            </a:r>
            <a:r>
              <a:rPr lang="en-US" sz="2200" dirty="0" smtClean="0"/>
              <a:t> </a:t>
            </a:r>
            <a:r>
              <a:rPr lang="en-US" sz="2200" dirty="0" err="1" smtClean="0"/>
              <a:t>полицијата</a:t>
            </a:r>
            <a:r>
              <a:rPr lang="en-US" sz="2200" dirty="0" smtClean="0"/>
              <a:t> </a:t>
            </a:r>
            <a:r>
              <a:rPr lang="en-US" sz="2200" dirty="0" err="1" smtClean="0"/>
              <a:t>во</a:t>
            </a:r>
            <a:r>
              <a:rPr lang="en-US" sz="2200" dirty="0" smtClean="0"/>
              <a:t> </a:t>
            </a:r>
            <a:r>
              <a:rPr lang="en-US" sz="2200" dirty="0" err="1" smtClean="0"/>
              <a:t>врска</a:t>
            </a:r>
            <a:r>
              <a:rPr lang="en-US" sz="2200" dirty="0" smtClean="0"/>
              <a:t> </a:t>
            </a:r>
            <a:r>
              <a:rPr lang="en-US" sz="2200" dirty="0" err="1" smtClean="0"/>
              <a:t>со</a:t>
            </a:r>
            <a:r>
              <a:rPr lang="en-US" sz="2200" dirty="0" smtClean="0"/>
              <a:t> </a:t>
            </a:r>
            <a:r>
              <a:rPr lang="en-US" sz="2200" dirty="0" err="1" smtClean="0"/>
              <a:t>кривичното</a:t>
            </a:r>
            <a:r>
              <a:rPr lang="en-US" sz="2200" dirty="0" smtClean="0"/>
              <a:t> </a:t>
            </a:r>
            <a:r>
              <a:rPr lang="en-US" sz="2200" dirty="0" err="1" smtClean="0"/>
              <a:t>дело</a:t>
            </a:r>
            <a:r>
              <a:rPr lang="en-US" sz="2200" dirty="0" smtClean="0"/>
              <a:t>. </a:t>
            </a:r>
            <a:r>
              <a:rPr lang="en-US" sz="2200" dirty="0" err="1" smtClean="0"/>
              <a:t>За</a:t>
            </a:r>
            <a:r>
              <a:rPr lang="en-US" sz="2200" dirty="0" smtClean="0"/>
              <a:t> </a:t>
            </a:r>
            <a:r>
              <a:rPr lang="en-US" sz="2200" dirty="0" err="1" smtClean="0"/>
              <a:t>таквото</a:t>
            </a:r>
            <a:r>
              <a:rPr lang="en-US" sz="2200" dirty="0" smtClean="0"/>
              <a:t> </a:t>
            </a:r>
            <a:r>
              <a:rPr lang="en-US" sz="2200" dirty="0" err="1" smtClean="0"/>
              <a:t>побарување</a:t>
            </a:r>
            <a:r>
              <a:rPr lang="en-US" sz="2200" dirty="0" smtClean="0"/>
              <a:t> </a:t>
            </a:r>
            <a:r>
              <a:rPr lang="en-US" sz="2200" dirty="0" err="1" smtClean="0"/>
              <a:t>треба</a:t>
            </a:r>
            <a:r>
              <a:rPr lang="en-US" sz="2200" dirty="0" smtClean="0"/>
              <a:t> </a:t>
            </a:r>
            <a:r>
              <a:rPr lang="en-US" sz="2200" dirty="0" err="1" smtClean="0"/>
              <a:t>да</a:t>
            </a:r>
            <a:r>
              <a:rPr lang="en-US" sz="2200" dirty="0" smtClean="0"/>
              <a:t> </a:t>
            </a:r>
            <a:r>
              <a:rPr lang="en-US" sz="2200" dirty="0" err="1" smtClean="0"/>
              <a:t>одлучи</a:t>
            </a:r>
            <a:r>
              <a:rPr lang="en-US" sz="2200" dirty="0" smtClean="0"/>
              <a:t> </a:t>
            </a:r>
            <a:r>
              <a:rPr lang="en-US" sz="2200" dirty="0" err="1" smtClean="0"/>
              <a:t>судот</a:t>
            </a:r>
            <a:r>
              <a:rPr lang="en-US" sz="2200" dirty="0" smtClean="0"/>
              <a:t>, </a:t>
            </a:r>
            <a:r>
              <a:rPr lang="en-US" sz="2200" dirty="0" err="1" smtClean="0"/>
              <a:t>освен</a:t>
            </a:r>
            <a:r>
              <a:rPr lang="en-US" sz="2200" dirty="0" smtClean="0"/>
              <a:t> </a:t>
            </a:r>
            <a:r>
              <a:rPr lang="en-US" sz="2200" dirty="0" err="1" smtClean="0"/>
              <a:t>во</a:t>
            </a:r>
            <a:r>
              <a:rPr lang="en-US" sz="2200" dirty="0" smtClean="0"/>
              <a:t> </a:t>
            </a:r>
            <a:r>
              <a:rPr lang="en-US" sz="2200" dirty="0" err="1" smtClean="0"/>
              <a:t>случаи</a:t>
            </a:r>
            <a:r>
              <a:rPr lang="en-US" sz="2200" dirty="0" smtClean="0"/>
              <a:t> </a:t>
            </a:r>
            <a:r>
              <a:rPr lang="en-US" sz="2200" dirty="0" err="1" smtClean="0"/>
              <a:t>кога</a:t>
            </a:r>
            <a:r>
              <a:rPr lang="en-US" sz="2200" dirty="0" smtClean="0"/>
              <a:t> </a:t>
            </a:r>
            <a:r>
              <a:rPr lang="en-US" sz="2200" dirty="0" err="1" smtClean="0"/>
              <a:t>ваквото</a:t>
            </a:r>
            <a:r>
              <a:rPr lang="en-US" sz="2200" dirty="0" smtClean="0"/>
              <a:t> </a:t>
            </a:r>
            <a:r>
              <a:rPr lang="en-US" sz="2200" dirty="0" err="1" smtClean="0"/>
              <a:t>донесување</a:t>
            </a:r>
            <a:r>
              <a:rPr lang="en-US" sz="2200" dirty="0" smtClean="0"/>
              <a:t> </a:t>
            </a:r>
            <a:r>
              <a:rPr lang="en-US" sz="2200" dirty="0" err="1" smtClean="0"/>
              <a:t>одлука</a:t>
            </a:r>
            <a:r>
              <a:rPr lang="en-US" sz="2200" dirty="0" smtClean="0"/>
              <a:t> </a:t>
            </a:r>
            <a:r>
              <a:rPr lang="en-US" sz="2200" dirty="0" err="1" smtClean="0"/>
              <a:t>несразмерно</a:t>
            </a:r>
            <a:r>
              <a:rPr lang="en-US" sz="2200" dirty="0" smtClean="0"/>
              <a:t> </a:t>
            </a:r>
            <a:r>
              <a:rPr lang="en-US" sz="2200" dirty="0" err="1" smtClean="0"/>
              <a:t>би</a:t>
            </a:r>
            <a:r>
              <a:rPr lang="en-US" sz="2200" dirty="0" smtClean="0"/>
              <a:t> </a:t>
            </a:r>
            <a:r>
              <a:rPr lang="en-US" sz="2200" dirty="0" err="1" smtClean="0"/>
              <a:t>ја</a:t>
            </a:r>
            <a:r>
              <a:rPr lang="en-US" sz="2200" dirty="0" smtClean="0"/>
              <a:t> </a:t>
            </a:r>
            <a:r>
              <a:rPr lang="en-US" sz="2200" dirty="0" err="1" smtClean="0"/>
              <a:t>продолжило</a:t>
            </a:r>
            <a:r>
              <a:rPr lang="en-US" sz="2200" dirty="0" smtClean="0"/>
              <a:t> </a:t>
            </a:r>
            <a:r>
              <a:rPr lang="en-US" sz="2200" dirty="0" err="1" smtClean="0"/>
              <a:t>кривичната</a:t>
            </a:r>
            <a:r>
              <a:rPr lang="en-US" sz="2200" dirty="0" smtClean="0"/>
              <a:t> </a:t>
            </a:r>
            <a:r>
              <a:rPr lang="en-US" sz="2200" dirty="0" err="1" smtClean="0"/>
              <a:t>постапка</a:t>
            </a:r>
            <a:r>
              <a:rPr lang="en-US" sz="2200" dirty="0" smtClean="0"/>
              <a:t>, а </a:t>
            </a:r>
            <a:r>
              <a:rPr lang="en-US" sz="2200" dirty="0" err="1" smtClean="0"/>
              <a:t>во</a:t>
            </a:r>
            <a:r>
              <a:rPr lang="en-US" sz="2200" dirty="0" smtClean="0"/>
              <a:t> </a:t>
            </a:r>
            <a:r>
              <a:rPr lang="en-US" sz="2200" dirty="0" err="1" smtClean="0"/>
              <a:t>тој</a:t>
            </a:r>
            <a:r>
              <a:rPr lang="en-US" sz="2200" dirty="0" smtClean="0"/>
              <a:t> </a:t>
            </a:r>
            <a:r>
              <a:rPr lang="en-US" sz="2200" dirty="0" err="1" smtClean="0"/>
              <a:t>случај</a:t>
            </a:r>
            <a:r>
              <a:rPr lang="en-US" sz="2200" dirty="0" smtClean="0"/>
              <a:t> </a:t>
            </a:r>
            <a:r>
              <a:rPr lang="en-US" sz="2200" dirty="0" err="1" smtClean="0"/>
              <a:t>оштетената</a:t>
            </a:r>
            <a:r>
              <a:rPr lang="en-US" sz="2200" dirty="0" smtClean="0"/>
              <a:t> </a:t>
            </a:r>
            <a:r>
              <a:rPr lang="en-US" sz="2200" dirty="0" err="1" smtClean="0"/>
              <a:t>страна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 smtClean="0"/>
              <a:t>упатува</a:t>
            </a:r>
            <a:r>
              <a:rPr lang="en-US" sz="2200" dirty="0" smtClean="0"/>
              <a:t> </a:t>
            </a:r>
            <a:r>
              <a:rPr lang="en-US" sz="2200" dirty="0" err="1" smtClean="0"/>
              <a:t>да</a:t>
            </a:r>
            <a:r>
              <a:rPr lang="en-US" sz="2200" dirty="0" smtClean="0"/>
              <a:t> </a:t>
            </a:r>
            <a:r>
              <a:rPr lang="en-US" sz="2200" dirty="0" err="1" smtClean="0"/>
              <a:t>почне</a:t>
            </a:r>
            <a:r>
              <a:rPr lang="en-US" sz="2200" dirty="0" smtClean="0"/>
              <a:t> </a:t>
            </a:r>
            <a:r>
              <a:rPr lang="en-US" sz="2200" dirty="0" err="1" smtClean="0"/>
              <a:t>граѓанска</a:t>
            </a:r>
            <a:r>
              <a:rPr lang="en-US" sz="2200" dirty="0" smtClean="0"/>
              <a:t> </a:t>
            </a:r>
            <a:r>
              <a:rPr lang="en-US" sz="2200" dirty="0" err="1" smtClean="0"/>
              <a:t>постапка</a:t>
            </a:r>
            <a:r>
              <a:rPr lang="en-US" sz="2200" dirty="0" smtClean="0"/>
              <a:t>. </a:t>
            </a:r>
            <a:r>
              <a:rPr lang="en-US" sz="2200" dirty="0" err="1" smtClean="0"/>
              <a:t>Ако</a:t>
            </a:r>
            <a:r>
              <a:rPr lang="en-US" sz="2200" dirty="0" smtClean="0"/>
              <a:t> </a:t>
            </a:r>
            <a:r>
              <a:rPr lang="en-US" sz="2200" dirty="0" err="1" smtClean="0"/>
              <a:t>судот</a:t>
            </a:r>
            <a:r>
              <a:rPr lang="en-US" sz="2200" dirty="0" smtClean="0"/>
              <a:t> </a:t>
            </a:r>
            <a:r>
              <a:rPr lang="en-US" sz="2200" dirty="0" err="1" smtClean="0"/>
              <a:t>одлучува</a:t>
            </a:r>
            <a:r>
              <a:rPr lang="en-US" sz="2200" dirty="0" smtClean="0"/>
              <a:t> </a:t>
            </a:r>
            <a:r>
              <a:rPr lang="en-US" sz="2200" dirty="0" err="1" smtClean="0"/>
              <a:t>за</a:t>
            </a:r>
            <a:r>
              <a:rPr lang="en-US" sz="2200" dirty="0" smtClean="0"/>
              <a:t> </a:t>
            </a:r>
            <a:r>
              <a:rPr lang="en-US" sz="2200" dirty="0" err="1" smtClean="0"/>
              <a:t>побарувањето</a:t>
            </a:r>
            <a:r>
              <a:rPr lang="en-US" sz="2200" dirty="0" smtClean="0"/>
              <a:t>, </a:t>
            </a:r>
            <a:r>
              <a:rPr lang="en-US" sz="2200" dirty="0" err="1" smtClean="0"/>
              <a:t>конфискуваната</a:t>
            </a:r>
            <a:r>
              <a:rPr lang="en-US" sz="2200" dirty="0" smtClean="0"/>
              <a:t> </a:t>
            </a:r>
            <a:r>
              <a:rPr lang="en-US" sz="2200" dirty="0" err="1" smtClean="0"/>
              <a:t>имотна</a:t>
            </a:r>
            <a:r>
              <a:rPr lang="en-US" sz="2200" dirty="0" smtClean="0"/>
              <a:t> </a:t>
            </a:r>
            <a:r>
              <a:rPr lang="en-US" sz="2200" dirty="0" err="1" smtClean="0"/>
              <a:t>корист</a:t>
            </a:r>
            <a:r>
              <a:rPr lang="en-US" sz="2200" dirty="0" smtClean="0"/>
              <a:t> </a:t>
            </a:r>
            <a:r>
              <a:rPr lang="en-US" sz="2200" dirty="0" err="1" smtClean="0"/>
              <a:t>прво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 smtClean="0"/>
              <a:t>користи</a:t>
            </a:r>
            <a:r>
              <a:rPr lang="en-US" sz="2200" dirty="0" smtClean="0"/>
              <a:t> </a:t>
            </a:r>
            <a:r>
              <a:rPr lang="en-US" sz="2200" dirty="0" err="1" smtClean="0"/>
              <a:t>за</a:t>
            </a:r>
            <a:r>
              <a:rPr lang="en-US" sz="2200" dirty="0" smtClean="0"/>
              <a:t> </a:t>
            </a:r>
            <a:r>
              <a:rPr lang="en-US" sz="2200" dirty="0" err="1" smtClean="0"/>
              <a:t>да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 smtClean="0"/>
              <a:t>плати</a:t>
            </a:r>
            <a:r>
              <a:rPr lang="en-US" sz="2200" dirty="0" smtClean="0"/>
              <a:t> </a:t>
            </a:r>
            <a:r>
              <a:rPr lang="en-US" sz="2200" dirty="0" err="1" smtClean="0"/>
              <a:t>штетата</a:t>
            </a:r>
            <a:r>
              <a:rPr lang="en-US" sz="2200" dirty="0" smtClean="0"/>
              <a:t>, а </a:t>
            </a:r>
            <a:r>
              <a:rPr lang="en-US" sz="2200" dirty="0" err="1" smtClean="0"/>
              <a:t>преостанатиот</a:t>
            </a:r>
            <a:r>
              <a:rPr lang="en-US" sz="2200" dirty="0" smtClean="0"/>
              <a:t> </a:t>
            </a:r>
            <a:r>
              <a:rPr lang="en-US" sz="2200" dirty="0" err="1" smtClean="0"/>
              <a:t>дел</a:t>
            </a:r>
            <a:r>
              <a:rPr lang="en-US" sz="2200" dirty="0" smtClean="0"/>
              <a:t> </a:t>
            </a:r>
            <a:r>
              <a:rPr lang="en-US" sz="2200" dirty="0" err="1" smtClean="0"/>
              <a:t>од</a:t>
            </a:r>
            <a:r>
              <a:rPr lang="en-US" sz="2200" dirty="0" smtClean="0"/>
              <a:t> </a:t>
            </a:r>
            <a:r>
              <a:rPr lang="en-US" sz="2200" dirty="0" err="1" smtClean="0"/>
              <a:t>нелегално</a:t>
            </a:r>
            <a:r>
              <a:rPr lang="en-US" sz="2200" dirty="0" smtClean="0"/>
              <a:t> </a:t>
            </a:r>
            <a:r>
              <a:rPr lang="en-US" sz="2200" dirty="0" err="1" smtClean="0"/>
              <a:t>стекнатата</a:t>
            </a:r>
            <a:r>
              <a:rPr lang="en-US" sz="2200" dirty="0" smtClean="0"/>
              <a:t> </a:t>
            </a:r>
            <a:r>
              <a:rPr lang="en-US" sz="2200" dirty="0" err="1" smtClean="0"/>
              <a:t>имотна</a:t>
            </a:r>
            <a:r>
              <a:rPr lang="en-US" sz="2200" dirty="0" smtClean="0"/>
              <a:t> </a:t>
            </a:r>
            <a:r>
              <a:rPr lang="en-US" sz="2200" dirty="0" err="1" smtClean="0"/>
              <a:t>корист</a:t>
            </a:r>
            <a:r>
              <a:rPr lang="en-US" sz="2200" dirty="0" smtClean="0"/>
              <a:t> </a:t>
            </a:r>
            <a:r>
              <a:rPr lang="en-US" sz="2200" dirty="0" err="1" smtClean="0"/>
              <a:t>станува</a:t>
            </a:r>
            <a:r>
              <a:rPr lang="en-US" sz="2200" dirty="0" smtClean="0"/>
              <a:t> </a:t>
            </a:r>
            <a:r>
              <a:rPr lang="en-US" sz="2200" dirty="0" err="1" smtClean="0"/>
              <a:t>дел</a:t>
            </a:r>
            <a:r>
              <a:rPr lang="en-US" sz="2200" dirty="0" smtClean="0"/>
              <a:t> </a:t>
            </a:r>
            <a:r>
              <a:rPr lang="en-US" sz="2200" dirty="0" err="1" smtClean="0"/>
              <a:t>од</a:t>
            </a:r>
            <a:r>
              <a:rPr lang="en-US" sz="2200" dirty="0" smtClean="0"/>
              <a:t> </a:t>
            </a:r>
            <a:r>
              <a:rPr lang="en-US" sz="2200" dirty="0" err="1" smtClean="0"/>
              <a:t>буџетот</a:t>
            </a:r>
            <a:r>
              <a:rPr lang="en-US" sz="2200" dirty="0" smtClean="0"/>
              <a:t>. </a:t>
            </a:r>
          </a:p>
          <a:p>
            <a:pPr>
              <a:lnSpc>
                <a:spcPct val="80000"/>
              </a:lnSpc>
            </a:pPr>
            <a:endParaRPr lang="en-US" sz="2200" dirty="0" smtClean="0"/>
          </a:p>
          <a:p>
            <a:pPr>
              <a:lnSpc>
                <a:spcPct val="80000"/>
              </a:lnSpc>
            </a:pPr>
            <a:r>
              <a:rPr lang="en-US" sz="2200" b="1" dirty="0" err="1" smtClean="0"/>
              <a:t>Кои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се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релевантните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национални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одредби</a:t>
            </a:r>
            <a:r>
              <a:rPr lang="en-US" sz="2200" b="1" dirty="0" smtClean="0"/>
              <a:t>?</a:t>
            </a:r>
            <a:r>
              <a:rPr lang="en-US" sz="2200" dirty="0" smtClean="0"/>
              <a:t> </a:t>
            </a:r>
            <a:r>
              <a:rPr lang="en-US" sz="2200" b="1" dirty="0" err="1" smtClean="0"/>
              <a:t>Видете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го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член</a:t>
            </a:r>
            <a:r>
              <a:rPr lang="en-US" sz="2200" b="1" dirty="0" smtClean="0"/>
              <a:t> 8 </a:t>
            </a:r>
            <a:r>
              <a:rPr lang="en-US" sz="2200" b="1" dirty="0" err="1" smtClean="0"/>
              <a:t>од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Директивата</a:t>
            </a:r>
            <a:r>
              <a:rPr lang="en-US" sz="2200" b="1" dirty="0" smtClean="0"/>
              <a:t> </a:t>
            </a: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68313" y="1214438"/>
            <a:ext cx="8229600" cy="857250"/>
          </a:xfrm>
        </p:spPr>
        <p:txBody>
          <a:bodyPr/>
          <a:lstStyle/>
          <a:p>
            <a:r>
              <a:rPr lang="en-US" sz="3200" b="1" smtClean="0"/>
              <a:t>3.</a:t>
            </a:r>
            <a:r>
              <a:rPr lang="en-US" sz="3200" smtClean="0"/>
              <a:t> </a:t>
            </a:r>
            <a:r>
              <a:rPr lang="en-US" sz="3200" b="1" smtClean="0"/>
              <a:t>Конфискација на имотната корист што е стекната од кривично дело</a:t>
            </a:r>
            <a:br>
              <a:rPr lang="en-US" sz="3200" b="1" smtClean="0"/>
            </a:br>
            <a:r>
              <a:rPr lang="en-US" sz="2400" b="1" smtClean="0"/>
              <a:t>Проширена конфискација</a:t>
            </a:r>
            <a:endParaRPr lang="en-US" sz="2400" smtClean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67544" y="2420888"/>
            <a:ext cx="8229600" cy="4051300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1400" dirty="0" err="1" smtClean="0"/>
              <a:t>Искуството</a:t>
            </a:r>
            <a:r>
              <a:rPr lang="en-US" sz="1400" dirty="0" smtClean="0"/>
              <a:t> </a:t>
            </a:r>
            <a:r>
              <a:rPr lang="en-US" sz="1400" dirty="0" err="1" smtClean="0"/>
              <a:t>од</a:t>
            </a:r>
            <a:r>
              <a:rPr lang="en-US" sz="1400" dirty="0" smtClean="0"/>
              <a:t> </a:t>
            </a:r>
            <a:r>
              <a:rPr lang="en-US" sz="1400" dirty="0" err="1" smtClean="0"/>
              <a:t>практиката</a:t>
            </a:r>
            <a:r>
              <a:rPr lang="en-US" sz="1400" dirty="0" smtClean="0"/>
              <a:t> </a:t>
            </a:r>
            <a:r>
              <a:rPr lang="en-US" sz="1400" dirty="0" err="1" smtClean="0"/>
              <a:t>покажува</a:t>
            </a:r>
            <a:r>
              <a:rPr lang="en-US" sz="1400" dirty="0" smtClean="0"/>
              <a:t> </a:t>
            </a:r>
            <a:r>
              <a:rPr lang="en-US" sz="1400" dirty="0" err="1" smtClean="0"/>
              <a:t>дека</a:t>
            </a:r>
            <a:r>
              <a:rPr lang="en-US" sz="1400" dirty="0" smtClean="0"/>
              <a:t> </a:t>
            </a:r>
            <a:r>
              <a:rPr lang="en-US" sz="1400" dirty="0" err="1" smtClean="0"/>
              <a:t>во</a:t>
            </a:r>
            <a:r>
              <a:rPr lang="en-US" sz="1400" dirty="0" smtClean="0"/>
              <a:t> </a:t>
            </a:r>
            <a:r>
              <a:rPr lang="en-US" sz="1400" dirty="0" err="1" smtClean="0"/>
              <a:t>многу</a:t>
            </a:r>
            <a:r>
              <a:rPr lang="en-US" sz="1400" dirty="0" smtClean="0"/>
              <a:t> </a:t>
            </a:r>
            <a:r>
              <a:rPr lang="en-US" sz="1400" dirty="0" err="1" smtClean="0"/>
              <a:t>случаи</a:t>
            </a:r>
            <a:r>
              <a:rPr lang="en-US" sz="1400" dirty="0" smtClean="0"/>
              <a:t> </a:t>
            </a:r>
            <a:r>
              <a:rPr lang="en-US" sz="1400" dirty="0" err="1" smtClean="0"/>
              <a:t>докажувањето</a:t>
            </a:r>
            <a:r>
              <a:rPr lang="en-US" sz="1400" dirty="0" smtClean="0"/>
              <a:t> </a:t>
            </a:r>
            <a:r>
              <a:rPr lang="en-US" sz="1400" dirty="0" err="1" smtClean="0"/>
              <a:t>на</a:t>
            </a:r>
            <a:r>
              <a:rPr lang="en-US" sz="1400" dirty="0" smtClean="0"/>
              <a:t> </a:t>
            </a:r>
            <a:r>
              <a:rPr lang="en-US" sz="1400" dirty="0" err="1" smtClean="0"/>
              <a:t>криминалното</a:t>
            </a:r>
            <a:r>
              <a:rPr lang="en-US" sz="1400" dirty="0" smtClean="0"/>
              <a:t> </a:t>
            </a:r>
            <a:r>
              <a:rPr lang="en-US" sz="1400" dirty="0" err="1" smtClean="0"/>
              <a:t>потекло</a:t>
            </a:r>
            <a:r>
              <a:rPr lang="en-US" sz="1400" dirty="0" smtClean="0"/>
              <a:t> </a:t>
            </a:r>
            <a:r>
              <a:rPr lang="en-US" sz="1400" dirty="0" err="1" smtClean="0"/>
              <a:t>на</a:t>
            </a:r>
            <a:r>
              <a:rPr lang="en-US" sz="1400" dirty="0" smtClean="0"/>
              <a:t> </a:t>
            </a:r>
            <a:r>
              <a:rPr lang="en-US" sz="1400" dirty="0" err="1" smtClean="0"/>
              <a:t>имотот</a:t>
            </a:r>
            <a:r>
              <a:rPr lang="en-US" sz="1400" dirty="0" smtClean="0"/>
              <a:t> </a:t>
            </a:r>
            <a:r>
              <a:rPr lang="en-US" sz="1400" dirty="0" err="1" smtClean="0"/>
              <a:t>на</a:t>
            </a:r>
            <a:r>
              <a:rPr lang="en-US" sz="1400" dirty="0" smtClean="0"/>
              <a:t> </a:t>
            </a:r>
            <a:r>
              <a:rPr lang="en-US" sz="1400" dirty="0" err="1" smtClean="0"/>
              <a:t>сторителот</a:t>
            </a:r>
            <a:r>
              <a:rPr lang="en-US" sz="1400" dirty="0" smtClean="0"/>
              <a:t> </a:t>
            </a:r>
            <a:r>
              <a:rPr lang="en-US" sz="1400" dirty="0" err="1" smtClean="0"/>
              <a:t>на</a:t>
            </a:r>
            <a:r>
              <a:rPr lang="en-US" sz="1400" dirty="0" smtClean="0"/>
              <a:t> </a:t>
            </a:r>
            <a:r>
              <a:rPr lang="en-US" sz="1400" dirty="0" err="1" smtClean="0"/>
              <a:t>кривично</a:t>
            </a:r>
            <a:r>
              <a:rPr lang="en-US" sz="1400" dirty="0" smtClean="0"/>
              <a:t> </a:t>
            </a:r>
            <a:r>
              <a:rPr lang="en-US" sz="1400" dirty="0" err="1" smtClean="0"/>
              <a:t>дело</a:t>
            </a:r>
            <a:r>
              <a:rPr lang="en-US" sz="1400" dirty="0" smtClean="0"/>
              <a:t> е </a:t>
            </a:r>
            <a:r>
              <a:rPr lang="en-US" sz="1400" dirty="0" err="1" smtClean="0"/>
              <a:t>тешко</a:t>
            </a:r>
            <a:r>
              <a:rPr lang="en-US" sz="1400" dirty="0" smtClean="0"/>
              <a:t> </a:t>
            </a:r>
            <a:r>
              <a:rPr lang="en-US" sz="1400" dirty="0" err="1" smtClean="0"/>
              <a:t>или</a:t>
            </a:r>
            <a:r>
              <a:rPr lang="en-US" sz="1400" dirty="0" smtClean="0"/>
              <a:t> </a:t>
            </a:r>
            <a:r>
              <a:rPr lang="en-US" sz="1400" dirty="0" err="1" smtClean="0"/>
              <a:t>неможно</a:t>
            </a:r>
            <a:r>
              <a:rPr lang="en-US" sz="1400" dirty="0" smtClean="0"/>
              <a:t>. </a:t>
            </a:r>
            <a:endParaRPr lang="en-US" sz="1400" dirty="0" smtClean="0"/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US" sz="1400" dirty="0" smtClean="0"/>
          </a:p>
          <a:p>
            <a:pPr>
              <a:lnSpc>
                <a:spcPct val="90000"/>
              </a:lnSpc>
            </a:pPr>
            <a:r>
              <a:rPr lang="en-US" sz="1400" dirty="0" err="1" smtClean="0"/>
              <a:t>обратен</a:t>
            </a:r>
            <a:r>
              <a:rPr lang="en-US" sz="1400" dirty="0" smtClean="0"/>
              <a:t> </a:t>
            </a:r>
            <a:r>
              <a:rPr lang="en-US" sz="1400" dirty="0" err="1" smtClean="0"/>
              <a:t>товар</a:t>
            </a:r>
            <a:r>
              <a:rPr lang="en-US" sz="1400" dirty="0" smtClean="0"/>
              <a:t> </a:t>
            </a:r>
            <a:r>
              <a:rPr lang="en-US" sz="1400" dirty="0" err="1" smtClean="0"/>
              <a:t>на</a:t>
            </a:r>
            <a:r>
              <a:rPr lang="en-US" sz="1400" dirty="0" smtClean="0"/>
              <a:t> </a:t>
            </a:r>
            <a:r>
              <a:rPr lang="en-US" sz="1400" dirty="0" err="1" smtClean="0"/>
              <a:t>докажување</a:t>
            </a:r>
            <a:r>
              <a:rPr lang="en-US" sz="1400" dirty="0" smtClean="0"/>
              <a:t> </a:t>
            </a:r>
            <a:r>
              <a:rPr lang="en-US" sz="1400" dirty="0" err="1" smtClean="0"/>
              <a:t>на</a:t>
            </a:r>
            <a:r>
              <a:rPr lang="en-US" sz="1400" dirty="0" smtClean="0"/>
              <a:t> </a:t>
            </a:r>
            <a:r>
              <a:rPr lang="en-US" sz="1400" dirty="0" err="1" smtClean="0"/>
              <a:t>потеклото</a:t>
            </a:r>
            <a:r>
              <a:rPr lang="en-US" sz="1400" dirty="0" smtClean="0"/>
              <a:t> </a:t>
            </a:r>
            <a:r>
              <a:rPr lang="en-US" sz="1400" dirty="0" err="1" smtClean="0"/>
              <a:t>на</a:t>
            </a:r>
            <a:r>
              <a:rPr lang="en-US" sz="1400" dirty="0" smtClean="0"/>
              <a:t> </a:t>
            </a:r>
            <a:r>
              <a:rPr lang="en-US" sz="1400" dirty="0" err="1" smtClean="0"/>
              <a:t>имотот</a:t>
            </a:r>
            <a:r>
              <a:rPr lang="en-US" sz="1400" dirty="0" smtClean="0"/>
              <a:t> (</a:t>
            </a:r>
            <a:r>
              <a:rPr lang="en-US" sz="1400" dirty="0" err="1" smtClean="0"/>
              <a:t>не</a:t>
            </a:r>
            <a:r>
              <a:rPr lang="en-US" sz="1400" dirty="0" smtClean="0"/>
              <a:t> </a:t>
            </a:r>
            <a:r>
              <a:rPr lang="en-US" sz="1400" dirty="0" err="1" smtClean="0"/>
              <a:t>на</a:t>
            </a:r>
            <a:r>
              <a:rPr lang="en-US" sz="1400" dirty="0" smtClean="0"/>
              <a:t> </a:t>
            </a:r>
            <a:r>
              <a:rPr lang="en-US" sz="1400" dirty="0" err="1" smtClean="0"/>
              <a:t>вината</a:t>
            </a:r>
            <a:r>
              <a:rPr lang="en-US" sz="1400" dirty="0" smtClean="0"/>
              <a:t>!) </a:t>
            </a:r>
            <a:endParaRPr lang="en-US" sz="1400" dirty="0" smtClean="0"/>
          </a:p>
          <a:p>
            <a:pPr>
              <a:lnSpc>
                <a:spcPct val="90000"/>
              </a:lnSpc>
            </a:pPr>
            <a:r>
              <a:rPr lang="en-US" sz="1400" dirty="0" err="1" smtClean="0"/>
              <a:t>промовирано</a:t>
            </a:r>
            <a:r>
              <a:rPr lang="en-US" sz="1400" dirty="0" smtClean="0"/>
              <a:t> </a:t>
            </a:r>
            <a:r>
              <a:rPr lang="en-US" sz="1400" dirty="0" err="1" smtClean="0"/>
              <a:t>со</a:t>
            </a:r>
            <a:r>
              <a:rPr lang="en-US" sz="1400" dirty="0" smtClean="0"/>
              <a:t> </a:t>
            </a:r>
            <a:r>
              <a:rPr lang="en-US" sz="1400" dirty="0" err="1" smtClean="0"/>
              <a:t>меѓународните</a:t>
            </a:r>
            <a:r>
              <a:rPr lang="en-US" sz="1400" dirty="0" smtClean="0"/>
              <a:t> </a:t>
            </a:r>
            <a:r>
              <a:rPr lang="en-US" sz="1400" dirty="0" err="1" smtClean="0"/>
              <a:t>правни</a:t>
            </a:r>
            <a:r>
              <a:rPr lang="en-US" sz="1400" dirty="0" smtClean="0"/>
              <a:t> </a:t>
            </a:r>
            <a:r>
              <a:rPr lang="en-US" sz="1400" dirty="0" err="1" smtClean="0"/>
              <a:t>инструменти</a:t>
            </a:r>
            <a:r>
              <a:rPr lang="en-US" sz="1400" dirty="0" smtClean="0"/>
              <a:t> (</a:t>
            </a:r>
            <a:r>
              <a:rPr lang="en-US" sz="1400" dirty="0" err="1" smtClean="0"/>
              <a:t>Конвенцијата</a:t>
            </a:r>
            <a:r>
              <a:rPr lang="en-US" sz="1400" dirty="0" smtClean="0"/>
              <a:t> </a:t>
            </a:r>
            <a:r>
              <a:rPr lang="en-US" sz="1400" dirty="0" err="1" smtClean="0"/>
              <a:t>од</a:t>
            </a:r>
            <a:r>
              <a:rPr lang="en-US" sz="1400" dirty="0" smtClean="0"/>
              <a:t> </a:t>
            </a:r>
            <a:r>
              <a:rPr lang="en-US" sz="1400" dirty="0" err="1" smtClean="0"/>
              <a:t>Варшава</a:t>
            </a:r>
            <a:r>
              <a:rPr lang="en-US" sz="1400" dirty="0" smtClean="0"/>
              <a:t> и </a:t>
            </a:r>
            <a:r>
              <a:rPr lang="en-US" sz="1400" dirty="0" err="1" smtClean="0"/>
              <a:t>Директивата</a:t>
            </a:r>
            <a:r>
              <a:rPr lang="en-US" sz="1400" dirty="0" smtClean="0"/>
              <a:t>) </a:t>
            </a:r>
          </a:p>
          <a:p>
            <a:pPr>
              <a:lnSpc>
                <a:spcPct val="90000"/>
              </a:lnSpc>
            </a:pPr>
            <a:r>
              <a:rPr lang="en-US" sz="1400" dirty="0" err="1" smtClean="0"/>
              <a:t>Судска</a:t>
            </a:r>
            <a:r>
              <a:rPr lang="en-US" sz="1400" dirty="0" smtClean="0"/>
              <a:t> </a:t>
            </a:r>
            <a:r>
              <a:rPr lang="en-US" sz="1400" dirty="0" err="1" smtClean="0"/>
              <a:t>практика</a:t>
            </a:r>
            <a:r>
              <a:rPr lang="en-US" sz="1400" dirty="0" smtClean="0"/>
              <a:t> </a:t>
            </a:r>
            <a:r>
              <a:rPr lang="en-US" sz="1400" dirty="0" err="1" smtClean="0"/>
              <a:t>на</a:t>
            </a:r>
            <a:r>
              <a:rPr lang="en-US" sz="1400" dirty="0" smtClean="0"/>
              <a:t> ЕСЧП </a:t>
            </a:r>
          </a:p>
          <a:p>
            <a:pPr>
              <a:lnSpc>
                <a:spcPct val="90000"/>
              </a:lnSpc>
            </a:pPr>
            <a:endParaRPr lang="en-US" sz="1400" dirty="0" smtClean="0"/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1400" dirty="0" err="1" smtClean="0"/>
              <a:t>Во</a:t>
            </a:r>
            <a:r>
              <a:rPr lang="en-US" sz="1400" dirty="0" smtClean="0"/>
              <a:t> </a:t>
            </a:r>
            <a:r>
              <a:rPr lang="en-US" sz="1400" dirty="0" err="1" smtClean="0"/>
              <a:t>кривична</a:t>
            </a:r>
            <a:r>
              <a:rPr lang="en-US" sz="1400" dirty="0" smtClean="0"/>
              <a:t> </a:t>
            </a:r>
            <a:r>
              <a:rPr lang="en-US" sz="1400" dirty="0" err="1" smtClean="0"/>
              <a:t>постапка</a:t>
            </a:r>
            <a:r>
              <a:rPr lang="en-US" sz="1400" dirty="0" smtClean="0"/>
              <a:t> </a:t>
            </a:r>
            <a:r>
              <a:rPr lang="en-US" sz="1400" dirty="0" err="1" smtClean="0"/>
              <a:t>или</a:t>
            </a:r>
            <a:r>
              <a:rPr lang="en-US" sz="1400" dirty="0" smtClean="0"/>
              <a:t> </a:t>
            </a:r>
            <a:r>
              <a:rPr lang="en-US" sz="1400" dirty="0" err="1" smtClean="0"/>
              <a:t>во</a:t>
            </a:r>
            <a:r>
              <a:rPr lang="en-US" sz="1400" dirty="0" smtClean="0"/>
              <a:t> </a:t>
            </a:r>
            <a:r>
              <a:rPr lang="en-US" sz="1400" dirty="0" err="1" smtClean="0"/>
              <a:t>посебна</a:t>
            </a:r>
            <a:r>
              <a:rPr lang="en-US" sz="1400" dirty="0" smtClean="0"/>
              <a:t> (</a:t>
            </a:r>
            <a:r>
              <a:rPr lang="en-US" sz="1400" dirty="0" err="1" smtClean="0"/>
              <a:t>граѓанска</a:t>
            </a:r>
            <a:r>
              <a:rPr lang="en-US" sz="1400" dirty="0" smtClean="0"/>
              <a:t>) </a:t>
            </a:r>
            <a:r>
              <a:rPr lang="en-US" sz="1400" dirty="0" err="1" smtClean="0"/>
              <a:t>постапка</a:t>
            </a:r>
            <a:r>
              <a:rPr lang="en-US" sz="1400" dirty="0" smtClean="0"/>
              <a:t>: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US" sz="1400" dirty="0" smtClean="0"/>
          </a:p>
          <a:p>
            <a:pPr>
              <a:lnSpc>
                <a:spcPct val="90000"/>
              </a:lnSpc>
            </a:pPr>
            <a:r>
              <a:rPr lang="en-US" sz="1400" dirty="0" err="1" smtClean="0"/>
              <a:t>Директивата</a:t>
            </a:r>
            <a:r>
              <a:rPr lang="en-US" sz="1400" dirty="0" smtClean="0"/>
              <a:t> </a:t>
            </a:r>
            <a:r>
              <a:rPr lang="en-US" sz="1400" dirty="0" err="1" smtClean="0"/>
              <a:t>ги</a:t>
            </a:r>
            <a:r>
              <a:rPr lang="en-US" sz="1400" dirty="0" smtClean="0"/>
              <a:t> </a:t>
            </a:r>
            <a:r>
              <a:rPr lang="en-US" sz="1400" dirty="0" err="1" smtClean="0"/>
              <a:t>обврзува</a:t>
            </a:r>
            <a:r>
              <a:rPr lang="en-US" sz="1400" dirty="0" smtClean="0"/>
              <a:t> </a:t>
            </a:r>
            <a:r>
              <a:rPr lang="en-US" sz="1400" dirty="0" err="1" smtClean="0"/>
              <a:t>земјите-членки</a:t>
            </a:r>
            <a:r>
              <a:rPr lang="en-US" sz="1400" dirty="0" smtClean="0"/>
              <a:t> </a:t>
            </a:r>
            <a:r>
              <a:rPr lang="en-US" sz="1400" dirty="0" err="1" smtClean="0"/>
              <a:t>да</a:t>
            </a:r>
            <a:r>
              <a:rPr lang="en-US" sz="1400" dirty="0" smtClean="0"/>
              <a:t> </a:t>
            </a:r>
            <a:r>
              <a:rPr lang="en-US" sz="1400" dirty="0" err="1" smtClean="0"/>
              <a:t>ја</a:t>
            </a:r>
            <a:r>
              <a:rPr lang="en-US" sz="1400" dirty="0" smtClean="0"/>
              <a:t> </a:t>
            </a:r>
            <a:r>
              <a:rPr lang="en-US" sz="1400" dirty="0" err="1" smtClean="0"/>
              <a:t>регулираат</a:t>
            </a:r>
            <a:r>
              <a:rPr lang="en-US" sz="1400" dirty="0" smtClean="0"/>
              <a:t> </a:t>
            </a:r>
            <a:r>
              <a:rPr lang="en-US" sz="1400" b="1" dirty="0" err="1" smtClean="0"/>
              <a:t>проширената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конфискација</a:t>
            </a:r>
            <a:r>
              <a:rPr lang="en-US" sz="1400" dirty="0" smtClean="0"/>
              <a:t>: </a:t>
            </a:r>
            <a:r>
              <a:rPr lang="en-US" sz="1400" dirty="0" err="1" smtClean="0"/>
              <a:t>кога</a:t>
            </a:r>
            <a:r>
              <a:rPr lang="en-US" sz="1400" dirty="0" smtClean="0"/>
              <a:t> </a:t>
            </a:r>
            <a:r>
              <a:rPr lang="en-US" sz="1400" dirty="0" err="1" smtClean="0"/>
              <a:t>судот</a:t>
            </a:r>
            <a:r>
              <a:rPr lang="en-US" sz="1400" dirty="0" smtClean="0"/>
              <a:t> е </a:t>
            </a:r>
            <a:r>
              <a:rPr lang="en-US" sz="1400" b="1" dirty="0" err="1" smtClean="0"/>
              <a:t>убеден</a:t>
            </a:r>
            <a:r>
              <a:rPr lang="en-US" sz="1400" dirty="0" smtClean="0"/>
              <a:t> </a:t>
            </a:r>
            <a:r>
              <a:rPr lang="en-US" sz="1400" dirty="0" err="1" smtClean="0"/>
              <a:t>дека</a:t>
            </a:r>
            <a:r>
              <a:rPr lang="en-US" sz="1400" dirty="0" smtClean="0"/>
              <a:t> </a:t>
            </a:r>
            <a:r>
              <a:rPr lang="en-US" sz="1400" dirty="0" err="1" smtClean="0"/>
              <a:t>имотот</a:t>
            </a:r>
            <a:r>
              <a:rPr lang="en-US" sz="1400" dirty="0" smtClean="0"/>
              <a:t> </a:t>
            </a:r>
            <a:r>
              <a:rPr lang="en-US" sz="1400" dirty="0" err="1" smtClean="0"/>
              <a:t>што</a:t>
            </a:r>
            <a:r>
              <a:rPr lang="en-US" sz="1400" dirty="0" smtClean="0"/>
              <a:t> </a:t>
            </a:r>
            <a:r>
              <a:rPr lang="en-US" sz="1400" dirty="0" err="1" smtClean="0"/>
              <a:t>потекнува</a:t>
            </a:r>
            <a:r>
              <a:rPr lang="en-US" sz="1400" dirty="0" smtClean="0"/>
              <a:t> </a:t>
            </a:r>
            <a:r>
              <a:rPr lang="en-US" sz="1400" dirty="0" err="1" smtClean="0"/>
              <a:t>од</a:t>
            </a:r>
            <a:r>
              <a:rPr lang="en-US" sz="1400" dirty="0" smtClean="0"/>
              <a:t> </a:t>
            </a:r>
            <a:r>
              <a:rPr lang="en-US" sz="1400" b="1" dirty="0" err="1" smtClean="0"/>
              <a:t>криминално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дејствување</a:t>
            </a:r>
            <a:r>
              <a:rPr lang="en-US" sz="1400" dirty="0" smtClean="0"/>
              <a:t>, </a:t>
            </a:r>
            <a:r>
              <a:rPr lang="en-US" sz="1400" dirty="0" err="1" smtClean="0"/>
              <a:t>на</a:t>
            </a:r>
            <a:r>
              <a:rPr lang="en-US" sz="1400" dirty="0" smtClean="0"/>
              <a:t> </a:t>
            </a:r>
            <a:r>
              <a:rPr lang="en-US" sz="1400" dirty="0" err="1" smtClean="0"/>
              <a:t>пример</a:t>
            </a:r>
            <a:r>
              <a:rPr lang="en-US" sz="1400" dirty="0" smtClean="0"/>
              <a:t>, </a:t>
            </a:r>
            <a:r>
              <a:rPr lang="en-US" sz="1400" dirty="0" err="1" smtClean="0"/>
              <a:t>ако</a:t>
            </a:r>
            <a:r>
              <a:rPr lang="en-US" sz="1400" dirty="0" smtClean="0"/>
              <a:t> </a:t>
            </a:r>
            <a:r>
              <a:rPr lang="en-US" sz="1400" dirty="0" err="1" smtClean="0"/>
              <a:t>вредноста</a:t>
            </a:r>
            <a:r>
              <a:rPr lang="en-US" sz="1400" dirty="0" smtClean="0"/>
              <a:t> </a:t>
            </a:r>
            <a:r>
              <a:rPr lang="en-US" sz="1400" dirty="0" err="1" smtClean="0"/>
              <a:t>на</a:t>
            </a:r>
            <a:r>
              <a:rPr lang="en-US" sz="1400" dirty="0" smtClean="0"/>
              <a:t> </a:t>
            </a:r>
            <a:r>
              <a:rPr lang="en-US" sz="1400" dirty="0" err="1" smtClean="0"/>
              <a:t>имотот</a:t>
            </a:r>
            <a:r>
              <a:rPr lang="en-US" sz="1400" dirty="0" smtClean="0"/>
              <a:t> е </a:t>
            </a:r>
            <a:r>
              <a:rPr lang="en-US" sz="1400" dirty="0" err="1" smtClean="0"/>
              <a:t>несразмерна</a:t>
            </a:r>
            <a:r>
              <a:rPr lang="en-US" sz="1400" dirty="0" smtClean="0"/>
              <a:t> </a:t>
            </a:r>
            <a:r>
              <a:rPr lang="en-US" sz="1400" dirty="0" err="1" smtClean="0"/>
              <a:t>со</a:t>
            </a:r>
            <a:r>
              <a:rPr lang="en-US" sz="1400" dirty="0" smtClean="0"/>
              <a:t> </a:t>
            </a:r>
            <a:r>
              <a:rPr lang="en-US" sz="1400" dirty="0" err="1" smtClean="0"/>
              <a:t>легалниот</a:t>
            </a:r>
            <a:r>
              <a:rPr lang="en-US" sz="1400" dirty="0" smtClean="0"/>
              <a:t> </a:t>
            </a:r>
            <a:r>
              <a:rPr lang="en-US" sz="1400" dirty="0" err="1" smtClean="0"/>
              <a:t>приход</a:t>
            </a:r>
            <a:r>
              <a:rPr lang="en-US" sz="1400" dirty="0" smtClean="0"/>
              <a:t> </a:t>
            </a:r>
            <a:r>
              <a:rPr lang="en-US" sz="1400" dirty="0" err="1" smtClean="0"/>
              <a:t>на</a:t>
            </a:r>
            <a:r>
              <a:rPr lang="en-US" sz="1400" dirty="0" smtClean="0"/>
              <a:t> </a:t>
            </a:r>
            <a:r>
              <a:rPr lang="en-US" sz="1400" dirty="0" err="1" smtClean="0"/>
              <a:t>осуденото</a:t>
            </a:r>
            <a:r>
              <a:rPr lang="en-US" sz="1400" dirty="0" smtClean="0"/>
              <a:t> </a:t>
            </a:r>
            <a:r>
              <a:rPr lang="en-US" sz="1400" dirty="0" err="1" smtClean="0"/>
              <a:t>лице</a:t>
            </a:r>
            <a:r>
              <a:rPr lang="en-US" sz="1400" dirty="0" smtClean="0"/>
              <a:t>. </a:t>
            </a:r>
          </a:p>
          <a:p>
            <a:pPr>
              <a:lnSpc>
                <a:spcPct val="90000"/>
              </a:lnSpc>
            </a:pPr>
            <a:r>
              <a:rPr lang="en-US" sz="1400" b="1" dirty="0" err="1" smtClean="0"/>
              <a:t>Конфискација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без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пресуда</a:t>
            </a:r>
            <a:r>
              <a:rPr lang="en-US" sz="1400" b="1" dirty="0" smtClean="0"/>
              <a:t> (</a:t>
            </a:r>
            <a:r>
              <a:rPr lang="en-US" sz="1400" b="1" dirty="0" err="1" smtClean="0"/>
              <a:t>граѓанска</a:t>
            </a:r>
            <a:r>
              <a:rPr lang="en-US" sz="1400" b="1" dirty="0" smtClean="0"/>
              <a:t>):</a:t>
            </a:r>
            <a:r>
              <a:rPr lang="en-US" sz="1400" dirty="0" smtClean="0"/>
              <a:t> </a:t>
            </a:r>
            <a:r>
              <a:rPr lang="en-US" sz="1400" dirty="0" err="1" smtClean="0"/>
              <a:t>Рамковна</a:t>
            </a:r>
            <a:r>
              <a:rPr lang="en-US" sz="1400" dirty="0" smtClean="0"/>
              <a:t> </a:t>
            </a:r>
            <a:r>
              <a:rPr lang="en-US" sz="1400" dirty="0" err="1" smtClean="0"/>
              <a:t>одлука</a:t>
            </a:r>
            <a:r>
              <a:rPr lang="en-US" sz="1400" dirty="0" smtClean="0"/>
              <a:t> 2005/212/ПВР (</a:t>
            </a:r>
            <a:r>
              <a:rPr lang="en-US" sz="1400" dirty="0" err="1" smtClean="0"/>
              <a:t>членови</a:t>
            </a:r>
            <a:r>
              <a:rPr lang="en-US" sz="1400" dirty="0" smtClean="0"/>
              <a:t> 3 и 4): </a:t>
            </a:r>
            <a:r>
              <a:rPr lang="en-US" sz="1400" dirty="0" err="1" smtClean="0"/>
              <a:t>земјите-членки</a:t>
            </a:r>
            <a:r>
              <a:rPr lang="en-US" sz="1400" dirty="0" smtClean="0"/>
              <a:t> </a:t>
            </a:r>
            <a:r>
              <a:rPr lang="en-US" sz="1400" dirty="0" err="1" smtClean="0"/>
              <a:t>може</a:t>
            </a:r>
            <a:r>
              <a:rPr lang="en-US" sz="1400" dirty="0" smtClean="0"/>
              <a:t> </a:t>
            </a:r>
            <a:r>
              <a:rPr lang="en-US" sz="1400" dirty="0" err="1" smtClean="0"/>
              <a:t>да</a:t>
            </a:r>
            <a:r>
              <a:rPr lang="en-US" sz="1400" dirty="0" smtClean="0"/>
              <a:t> </a:t>
            </a:r>
            <a:r>
              <a:rPr lang="en-US" sz="1400" dirty="0" err="1" smtClean="0"/>
              <a:t>користат</a:t>
            </a:r>
            <a:r>
              <a:rPr lang="en-US" sz="1400" dirty="0" smtClean="0"/>
              <a:t> и </a:t>
            </a:r>
            <a:r>
              <a:rPr lang="en-US" sz="1400" dirty="0" err="1" smtClean="0"/>
              <a:t>други</a:t>
            </a:r>
            <a:r>
              <a:rPr lang="en-US" sz="1400" dirty="0" smtClean="0"/>
              <a:t> </a:t>
            </a:r>
            <a:r>
              <a:rPr lang="en-US" sz="1400" dirty="0" err="1" smtClean="0"/>
              <a:t>постапки</a:t>
            </a:r>
            <a:r>
              <a:rPr lang="en-US" sz="1400" dirty="0" smtClean="0"/>
              <a:t> </a:t>
            </a:r>
            <a:r>
              <a:rPr lang="en-US" sz="1400" dirty="0" err="1" smtClean="0"/>
              <a:t>освен</a:t>
            </a:r>
            <a:r>
              <a:rPr lang="en-US" sz="1400" dirty="0" smtClean="0"/>
              <a:t> </a:t>
            </a:r>
            <a:r>
              <a:rPr lang="en-US" sz="1400" dirty="0" err="1" smtClean="0"/>
              <a:t>кривични</a:t>
            </a:r>
            <a:r>
              <a:rPr lang="en-US" sz="1400" dirty="0" smtClean="0"/>
              <a:t>; </a:t>
            </a:r>
            <a:r>
              <a:rPr lang="en-US" sz="1400" dirty="0" err="1" smtClean="0"/>
              <a:t>Директива</a:t>
            </a:r>
            <a:r>
              <a:rPr lang="en-US" sz="1400" dirty="0" smtClean="0"/>
              <a:t> - </a:t>
            </a:r>
            <a:r>
              <a:rPr lang="en-US" sz="1400" dirty="0" err="1" smtClean="0"/>
              <a:t>опција</a:t>
            </a:r>
            <a:r>
              <a:rPr lang="en-US" sz="1400" dirty="0" smtClean="0"/>
              <a:t> </a:t>
            </a:r>
            <a:r>
              <a:rPr lang="en-US" sz="1400" dirty="0" err="1" smtClean="0"/>
              <a:t>во</a:t>
            </a:r>
            <a:r>
              <a:rPr lang="en-US" sz="1400" dirty="0" smtClean="0"/>
              <a:t> </a:t>
            </a:r>
            <a:r>
              <a:rPr lang="en-US" sz="1400" dirty="0" err="1" smtClean="0"/>
              <a:t>рециталот</a:t>
            </a:r>
            <a:r>
              <a:rPr lang="en-US" sz="1400" dirty="0" smtClean="0"/>
              <a:t> 10</a:t>
            </a:r>
          </a:p>
          <a:p>
            <a:pPr>
              <a:lnSpc>
                <a:spcPct val="90000"/>
              </a:lnSpc>
            </a:pPr>
            <a:r>
              <a:rPr lang="en-US" sz="1400" b="1" dirty="0" err="1" smtClean="0"/>
              <a:t>Кои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се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националните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законски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одредби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во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однос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на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проширената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конфискација</a:t>
            </a:r>
            <a:r>
              <a:rPr lang="en-US" sz="1400" b="1" dirty="0" smtClean="0"/>
              <a:t> и/</a:t>
            </a:r>
            <a:r>
              <a:rPr lang="en-US" sz="1400" b="1" dirty="0" err="1" smtClean="0"/>
              <a:t>или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на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граѓанската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конфискација</a:t>
            </a:r>
            <a:r>
              <a:rPr lang="en-US" sz="1400" b="1" dirty="0" smtClean="0"/>
              <a:t>?</a:t>
            </a:r>
            <a:r>
              <a:rPr lang="en-US" sz="1400" dirty="0" smtClean="0"/>
              <a:t> </a:t>
            </a:r>
            <a:r>
              <a:rPr lang="en-US" sz="1400" b="1" dirty="0" err="1" smtClean="0"/>
              <a:t>Видете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член</a:t>
            </a:r>
            <a:r>
              <a:rPr lang="en-US" sz="1400" b="1" dirty="0" smtClean="0"/>
              <a:t> 3/4 </a:t>
            </a:r>
            <a:r>
              <a:rPr lang="en-US" sz="1400" b="1" dirty="0" err="1" smtClean="0"/>
              <a:t>од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Конвенцијата</a:t>
            </a:r>
            <a:r>
              <a:rPr lang="en-US" sz="1400" b="1" dirty="0" smtClean="0"/>
              <a:t> и </a:t>
            </a:r>
            <a:r>
              <a:rPr lang="en-US" sz="1400" b="1" dirty="0" err="1" smtClean="0"/>
              <a:t>член</a:t>
            </a:r>
            <a:r>
              <a:rPr lang="en-US" sz="1400" b="1" dirty="0" smtClean="0"/>
              <a:t> 5 </a:t>
            </a:r>
            <a:r>
              <a:rPr lang="en-US" sz="1400" b="1" dirty="0" err="1" smtClean="0"/>
              <a:t>од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Директивата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mk" sz="3600">
                <a:ea typeface="MS PGothic" pitchFamily="34" charset="-128"/>
              </a:rPr>
              <a:t>4.</a:t>
            </a:r>
            <a:r>
              <a:rPr lang="mk" sz="3600" b="0">
                <a:ea typeface="MS PGothic" pitchFamily="34" charset="-128"/>
              </a:rPr>
              <a:t> </a:t>
            </a:r>
            <a:r>
              <a:rPr lang="mk" sz="3600">
                <a:ea typeface="MS PGothic" pitchFamily="34" charset="-128"/>
              </a:rPr>
              <a:t>Поврзани прашања</a:t>
            </a:r>
            <a:endParaRPr lang="mk" sz="3600" dirty="0">
              <a:ea typeface="MS PGothic" pitchFamily="34" charset="-128"/>
            </a:endParaRPr>
          </a:p>
        </p:txBody>
      </p:sp>
      <p:sp>
        <p:nvSpPr>
          <p:cNvPr id="24579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4.</a:t>
            </a:r>
            <a:r>
              <a:rPr lang="en-US" smtClean="0"/>
              <a:t> </a:t>
            </a:r>
            <a:r>
              <a:rPr lang="en-US" b="1" smtClean="0"/>
              <a:t>Поврзани прашања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Calibri" pitchFamily="34" charset="0"/>
              <a:buAutoNum type="arabicPeriod"/>
            </a:pPr>
            <a:r>
              <a:rPr lang="en-US" sz="3600" smtClean="0"/>
              <a:t>Управување со замрзнат и со конфискуван имот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z="3600" smtClean="0"/>
              <a:t>Статистички податоци за финансиски истраги, замрзнување и конфискација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z="3600" smtClean="0"/>
              <a:t>Институционален аспект.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179388" y="1052513"/>
            <a:ext cx="8856662" cy="1296987"/>
          </a:xfrm>
        </p:spPr>
        <p:txBody>
          <a:bodyPr/>
          <a:lstStyle/>
          <a:p>
            <a:r>
              <a:rPr lang="en-US" sz="3200" b="1" smtClean="0"/>
              <a:t>4.1 Управување со замрзнат и со конфискуван имот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68313" y="2286000"/>
            <a:ext cx="8229600" cy="3908425"/>
          </a:xfrm>
        </p:spPr>
        <p:txBody>
          <a:bodyPr/>
          <a:lstStyle/>
          <a:p>
            <a:pPr>
              <a:buFont typeface="Arial" charset="0"/>
              <a:buNone/>
            </a:pPr>
            <a:endParaRPr lang="en-US" sz="2400" smtClean="0"/>
          </a:p>
          <a:p>
            <a:r>
              <a:rPr lang="en-US" sz="2400" b="1" smtClean="0"/>
              <a:t>Одговорен орган за управување</a:t>
            </a:r>
            <a:endParaRPr lang="en-US" sz="2400" smtClean="0"/>
          </a:p>
          <a:p>
            <a:r>
              <a:rPr lang="en-US" sz="2400" b="1" smtClean="0"/>
              <a:t>Правила за управување со замрзнат/конфискуван имот</a:t>
            </a:r>
            <a:endParaRPr lang="en-US" sz="2400" smtClean="0"/>
          </a:p>
          <a:p>
            <a:r>
              <a:rPr lang="en-US" sz="2400" smtClean="0"/>
              <a:t>Овластувања за продажба на замрзнат имот</a:t>
            </a:r>
          </a:p>
          <a:p>
            <a:endParaRPr lang="en-US" sz="2400" smtClean="0"/>
          </a:p>
          <a:p>
            <a:r>
              <a:rPr lang="en-US" sz="2000" smtClean="0"/>
              <a:t>Референции: Член 10 од Директивата и член 6 од Конвенцијата од Варшава </a:t>
            </a:r>
          </a:p>
          <a:p>
            <a:pPr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68313" y="1052513"/>
            <a:ext cx="8229600" cy="947737"/>
          </a:xfrm>
        </p:spPr>
        <p:txBody>
          <a:bodyPr/>
          <a:lstStyle/>
          <a:p>
            <a:r>
              <a:rPr lang="en-US" sz="3200" b="1" smtClean="0"/>
              <a:t>4.2 Статистички податоци за финансиски истраги, замрзнување и конфискација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468313" y="2071688"/>
            <a:ext cx="8229600" cy="42862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1400" b="1" dirty="0" err="1" smtClean="0"/>
              <a:t>Објаснете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ја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состојбата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во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однос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на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статистичките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податоци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што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се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водат</a:t>
            </a:r>
            <a:r>
              <a:rPr lang="en-US" sz="1400" b="1" dirty="0" smtClean="0"/>
              <a:t> (</a:t>
            </a:r>
            <a:r>
              <a:rPr lang="en-US" sz="1400" b="1" dirty="0" err="1" smtClean="0"/>
              <a:t>правна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основа</a:t>
            </a:r>
            <a:r>
              <a:rPr lang="en-US" sz="1400" b="1" dirty="0" smtClean="0"/>
              <a:t>) </a:t>
            </a:r>
            <a:r>
              <a:rPr lang="en-US" sz="1400" b="1" dirty="0" err="1" smtClean="0"/>
              <a:t>за</a:t>
            </a:r>
            <a:r>
              <a:rPr lang="en-US" sz="1400" b="1" dirty="0" smtClean="0"/>
              <a:t>: </a:t>
            </a:r>
            <a:endParaRPr lang="en-US" sz="1400" dirty="0" smtClean="0"/>
          </a:p>
          <a:p>
            <a:pPr>
              <a:buFont typeface="Arial" charset="0"/>
              <a:buNone/>
            </a:pPr>
            <a:endParaRPr lang="en-US" sz="1400" dirty="0" smtClean="0"/>
          </a:p>
          <a:p>
            <a:r>
              <a:rPr lang="en-US" sz="1400" dirty="0" err="1" smtClean="0"/>
              <a:t>финансиските</a:t>
            </a:r>
            <a:r>
              <a:rPr lang="en-US" sz="1400" dirty="0" smtClean="0"/>
              <a:t> </a:t>
            </a:r>
            <a:r>
              <a:rPr lang="en-US" sz="1400" dirty="0" err="1" smtClean="0"/>
              <a:t>истраги</a:t>
            </a:r>
            <a:r>
              <a:rPr lang="en-US" sz="1400" dirty="0" smtClean="0"/>
              <a:t> и </a:t>
            </a:r>
            <a:r>
              <a:rPr lang="en-US" sz="1400" dirty="0" err="1" smtClean="0"/>
              <a:t>за</a:t>
            </a:r>
            <a:r>
              <a:rPr lang="en-US" sz="1400" dirty="0" smtClean="0"/>
              <a:t> </a:t>
            </a:r>
            <a:r>
              <a:rPr lang="en-US" sz="1400" dirty="0" err="1" smtClean="0"/>
              <a:t>вредноста</a:t>
            </a:r>
            <a:r>
              <a:rPr lang="en-US" sz="1400" dirty="0" smtClean="0"/>
              <a:t> </a:t>
            </a:r>
            <a:r>
              <a:rPr lang="en-US" sz="1400" dirty="0" err="1" smtClean="0"/>
              <a:t>на</a:t>
            </a:r>
            <a:r>
              <a:rPr lang="en-US" sz="1400" dirty="0" smtClean="0"/>
              <a:t> </a:t>
            </a:r>
            <a:r>
              <a:rPr lang="en-US" sz="1400" dirty="0" err="1" smtClean="0"/>
              <a:t>имотната</a:t>
            </a:r>
            <a:r>
              <a:rPr lang="en-US" sz="1400" dirty="0" smtClean="0"/>
              <a:t> </a:t>
            </a:r>
            <a:r>
              <a:rPr lang="en-US" sz="1400" dirty="0" err="1" smtClean="0"/>
              <a:t>корист</a:t>
            </a:r>
            <a:r>
              <a:rPr lang="en-US" sz="1400" dirty="0" smtClean="0"/>
              <a:t>/</a:t>
            </a:r>
            <a:r>
              <a:rPr lang="en-US" sz="1400" dirty="0" err="1" smtClean="0"/>
              <a:t>незаконските</a:t>
            </a:r>
            <a:r>
              <a:rPr lang="en-US" sz="1400" dirty="0" smtClean="0"/>
              <a:t> </a:t>
            </a:r>
            <a:r>
              <a:rPr lang="en-US" sz="1400" dirty="0" err="1" smtClean="0"/>
              <a:t>приходи</a:t>
            </a:r>
            <a:r>
              <a:rPr lang="en-US" sz="1400" dirty="0" smtClean="0"/>
              <a:t> </a:t>
            </a:r>
          </a:p>
          <a:p>
            <a:r>
              <a:rPr lang="en-US" sz="1400" dirty="0" err="1" smtClean="0"/>
              <a:t>налозите</a:t>
            </a:r>
            <a:r>
              <a:rPr lang="en-US" sz="1400" dirty="0" smtClean="0"/>
              <a:t> </a:t>
            </a:r>
            <a:r>
              <a:rPr lang="en-US" sz="1400" dirty="0" err="1" smtClean="0"/>
              <a:t>за</a:t>
            </a:r>
            <a:r>
              <a:rPr lang="en-US" sz="1400" dirty="0" smtClean="0"/>
              <a:t> </a:t>
            </a:r>
            <a:r>
              <a:rPr lang="en-US" sz="1400" dirty="0" err="1" smtClean="0"/>
              <a:t>замрзнување</a:t>
            </a:r>
            <a:r>
              <a:rPr lang="en-US" sz="1400" dirty="0" smtClean="0"/>
              <a:t> и </a:t>
            </a:r>
            <a:r>
              <a:rPr lang="en-US" sz="1400" dirty="0" err="1" smtClean="0"/>
              <a:t>вредноста</a:t>
            </a:r>
            <a:r>
              <a:rPr lang="en-US" sz="1400" dirty="0" smtClean="0"/>
              <a:t> </a:t>
            </a:r>
            <a:r>
              <a:rPr lang="en-US" sz="1400" dirty="0" err="1" smtClean="0"/>
              <a:t>на</a:t>
            </a:r>
            <a:r>
              <a:rPr lang="en-US" sz="1400" dirty="0" smtClean="0"/>
              <a:t> </a:t>
            </a:r>
            <a:r>
              <a:rPr lang="en-US" sz="1400" dirty="0" err="1" smtClean="0"/>
              <a:t>замрзнатиот</a:t>
            </a:r>
            <a:r>
              <a:rPr lang="en-US" sz="1400" dirty="0" smtClean="0"/>
              <a:t> </a:t>
            </a:r>
            <a:r>
              <a:rPr lang="en-US" sz="1400" dirty="0" err="1" smtClean="0"/>
              <a:t>имот</a:t>
            </a:r>
            <a:r>
              <a:rPr lang="en-US" sz="1400" dirty="0" smtClean="0"/>
              <a:t> (</a:t>
            </a:r>
            <a:r>
              <a:rPr lang="en-US" sz="1400" dirty="0" err="1" smtClean="0"/>
              <a:t>дома</a:t>
            </a:r>
            <a:r>
              <a:rPr lang="en-US" sz="1400" dirty="0" smtClean="0"/>
              <a:t> и </a:t>
            </a:r>
            <a:r>
              <a:rPr lang="en-US" sz="1400" dirty="0" err="1" smtClean="0"/>
              <a:t>во</a:t>
            </a:r>
            <a:r>
              <a:rPr lang="en-US" sz="1400" dirty="0" smtClean="0"/>
              <a:t> </a:t>
            </a:r>
            <a:r>
              <a:rPr lang="en-US" sz="1400" dirty="0" err="1" smtClean="0"/>
              <a:t>странство</a:t>
            </a:r>
            <a:r>
              <a:rPr lang="en-US" sz="1400" dirty="0" smtClean="0"/>
              <a:t>) </a:t>
            </a:r>
          </a:p>
          <a:p>
            <a:r>
              <a:rPr lang="en-US" sz="1400" dirty="0" err="1" smtClean="0"/>
              <a:t>управувањето</a:t>
            </a:r>
            <a:r>
              <a:rPr lang="en-US" sz="1400" dirty="0" smtClean="0"/>
              <a:t> </a:t>
            </a:r>
            <a:r>
              <a:rPr lang="en-US" sz="1400" dirty="0" err="1" smtClean="0"/>
              <a:t>со</a:t>
            </a:r>
            <a:r>
              <a:rPr lang="en-US" sz="1400" dirty="0" smtClean="0"/>
              <a:t> (и </a:t>
            </a:r>
            <a:r>
              <a:rPr lang="en-US" sz="1400" dirty="0" err="1" smtClean="0"/>
              <a:t>ослободувањето</a:t>
            </a:r>
            <a:r>
              <a:rPr lang="en-US" sz="1400" dirty="0" smtClean="0"/>
              <a:t> </a:t>
            </a:r>
            <a:r>
              <a:rPr lang="en-US" sz="1400" dirty="0" err="1" smtClean="0"/>
              <a:t>од</a:t>
            </a:r>
            <a:r>
              <a:rPr lang="en-US" sz="1400" dirty="0" smtClean="0"/>
              <a:t>) </a:t>
            </a:r>
            <a:r>
              <a:rPr lang="en-US" sz="1400" dirty="0" err="1" smtClean="0"/>
              <a:t>замрзнатиот</a:t>
            </a:r>
            <a:r>
              <a:rPr lang="en-US" sz="1400" dirty="0" smtClean="0"/>
              <a:t> </a:t>
            </a:r>
            <a:r>
              <a:rPr lang="en-US" sz="1400" dirty="0" err="1" smtClean="0"/>
              <a:t>имот</a:t>
            </a:r>
            <a:r>
              <a:rPr lang="en-US" sz="1400" dirty="0" smtClean="0"/>
              <a:t> </a:t>
            </a:r>
          </a:p>
          <a:p>
            <a:r>
              <a:rPr lang="en-US" sz="1400" dirty="0" err="1" smtClean="0"/>
              <a:t>одлуките</a:t>
            </a:r>
            <a:r>
              <a:rPr lang="en-US" sz="1400" dirty="0" smtClean="0"/>
              <a:t> и </a:t>
            </a:r>
            <a:r>
              <a:rPr lang="en-US" sz="1400" dirty="0" err="1" smtClean="0"/>
              <a:t>вредноста</a:t>
            </a:r>
            <a:r>
              <a:rPr lang="en-US" sz="1400" dirty="0" smtClean="0"/>
              <a:t> </a:t>
            </a:r>
            <a:r>
              <a:rPr lang="en-US" sz="1400" dirty="0" err="1" smtClean="0"/>
              <a:t>на</a:t>
            </a:r>
            <a:r>
              <a:rPr lang="en-US" sz="1400" dirty="0" smtClean="0"/>
              <a:t> </a:t>
            </a:r>
            <a:r>
              <a:rPr lang="en-US" sz="1400" dirty="0" err="1" smtClean="0"/>
              <a:t>конфискацијата</a:t>
            </a:r>
            <a:r>
              <a:rPr lang="en-US" sz="1400" dirty="0" smtClean="0"/>
              <a:t> </a:t>
            </a:r>
          </a:p>
          <a:p>
            <a:r>
              <a:rPr lang="en-US" sz="1400" dirty="0" err="1" smtClean="0"/>
              <a:t>одлуките</a:t>
            </a:r>
            <a:r>
              <a:rPr lang="en-US" sz="1400" dirty="0" smtClean="0"/>
              <a:t> и </a:t>
            </a:r>
            <a:r>
              <a:rPr lang="en-US" sz="1400" dirty="0" err="1" smtClean="0"/>
              <a:t>вредноста</a:t>
            </a:r>
            <a:r>
              <a:rPr lang="en-US" sz="1400" dirty="0" smtClean="0"/>
              <a:t> </a:t>
            </a:r>
            <a:r>
              <a:rPr lang="en-US" sz="1400" dirty="0" err="1" smtClean="0"/>
              <a:t>на</a:t>
            </a:r>
            <a:r>
              <a:rPr lang="en-US" sz="1400" dirty="0" smtClean="0"/>
              <a:t> </a:t>
            </a:r>
            <a:r>
              <a:rPr lang="en-US" sz="1400" dirty="0" err="1" smtClean="0"/>
              <a:t>проширената</a:t>
            </a:r>
            <a:r>
              <a:rPr lang="en-US" sz="1400" dirty="0" smtClean="0"/>
              <a:t> </a:t>
            </a:r>
            <a:r>
              <a:rPr lang="en-US" sz="1400" dirty="0" err="1" smtClean="0"/>
              <a:t>конфискација</a:t>
            </a:r>
            <a:r>
              <a:rPr lang="en-US" sz="1400" dirty="0" smtClean="0"/>
              <a:t> </a:t>
            </a:r>
          </a:p>
          <a:p>
            <a:r>
              <a:rPr lang="en-US" sz="1400" dirty="0" err="1" smtClean="0"/>
              <a:t>очекуваното</a:t>
            </a:r>
            <a:r>
              <a:rPr lang="en-US" sz="1400" dirty="0" smtClean="0"/>
              <a:t> </a:t>
            </a:r>
            <a:r>
              <a:rPr lang="en-US" sz="1400" dirty="0" err="1" smtClean="0"/>
              <a:t>извршување</a:t>
            </a:r>
            <a:r>
              <a:rPr lang="en-US" sz="1400" dirty="0" smtClean="0"/>
              <a:t> </a:t>
            </a:r>
            <a:r>
              <a:rPr lang="en-US" sz="1400" dirty="0" err="1" smtClean="0"/>
              <a:t>на</a:t>
            </a:r>
            <a:r>
              <a:rPr lang="en-US" sz="1400" dirty="0" smtClean="0"/>
              <a:t> </a:t>
            </a:r>
            <a:r>
              <a:rPr lang="en-US" sz="1400" dirty="0" err="1" smtClean="0"/>
              <a:t>одлуките</a:t>
            </a:r>
            <a:r>
              <a:rPr lang="en-US" sz="1400" dirty="0" smtClean="0"/>
              <a:t> </a:t>
            </a:r>
            <a:r>
              <a:rPr lang="en-US" sz="1400" dirty="0" err="1" smtClean="0"/>
              <a:t>за</a:t>
            </a:r>
            <a:r>
              <a:rPr lang="en-US" sz="1400" dirty="0" smtClean="0"/>
              <a:t> </a:t>
            </a:r>
            <a:r>
              <a:rPr lang="en-US" sz="1400" dirty="0" err="1" smtClean="0"/>
              <a:t>конфискација</a:t>
            </a:r>
            <a:r>
              <a:rPr lang="en-US" sz="1400" dirty="0" smtClean="0"/>
              <a:t> </a:t>
            </a:r>
          </a:p>
          <a:p>
            <a:r>
              <a:rPr lang="en-US" sz="1400" dirty="0" err="1" smtClean="0"/>
              <a:t>меѓународната</a:t>
            </a:r>
            <a:r>
              <a:rPr lang="en-US" sz="1400" dirty="0" smtClean="0"/>
              <a:t> </a:t>
            </a:r>
            <a:r>
              <a:rPr lang="en-US" sz="1400" dirty="0" err="1" smtClean="0"/>
              <a:t>соработка</a:t>
            </a:r>
            <a:r>
              <a:rPr lang="en-US" sz="1400" dirty="0" smtClean="0"/>
              <a:t> - </a:t>
            </a:r>
            <a:r>
              <a:rPr lang="en-US" sz="1400" dirty="0" err="1" smtClean="0"/>
              <a:t>меѓусебна</a:t>
            </a:r>
            <a:r>
              <a:rPr lang="en-US" sz="1400" dirty="0" smtClean="0"/>
              <a:t> </a:t>
            </a:r>
            <a:r>
              <a:rPr lang="en-US" sz="1400" dirty="0" err="1" smtClean="0"/>
              <a:t>правна</a:t>
            </a:r>
            <a:r>
              <a:rPr lang="en-US" sz="1400" dirty="0" smtClean="0"/>
              <a:t> </a:t>
            </a:r>
            <a:r>
              <a:rPr lang="en-US" sz="1400" dirty="0" err="1" smtClean="0"/>
              <a:t>помош</a:t>
            </a:r>
            <a:r>
              <a:rPr lang="en-US" sz="1400" dirty="0" smtClean="0"/>
              <a:t> </a:t>
            </a:r>
            <a:r>
              <a:rPr lang="en-US" sz="1400" dirty="0" err="1" smtClean="0"/>
              <a:t>во</a:t>
            </a:r>
            <a:r>
              <a:rPr lang="en-US" sz="1400" dirty="0" smtClean="0"/>
              <a:t> </a:t>
            </a:r>
            <a:r>
              <a:rPr lang="en-US" sz="1400" dirty="0" err="1" smtClean="0"/>
              <a:t>пристапувањето</a:t>
            </a:r>
            <a:r>
              <a:rPr lang="en-US" sz="1400" dirty="0" smtClean="0"/>
              <a:t> </a:t>
            </a:r>
            <a:r>
              <a:rPr lang="en-US" sz="1400" dirty="0" err="1" smtClean="0"/>
              <a:t>кон</a:t>
            </a:r>
            <a:r>
              <a:rPr lang="en-US" sz="1400" dirty="0" smtClean="0"/>
              <a:t> </a:t>
            </a:r>
            <a:r>
              <a:rPr lang="en-US" sz="1400" dirty="0" err="1" smtClean="0"/>
              <a:t>банкарските</a:t>
            </a:r>
            <a:r>
              <a:rPr lang="en-US" sz="1400" dirty="0" smtClean="0"/>
              <a:t> </a:t>
            </a:r>
            <a:r>
              <a:rPr lang="en-US" sz="1400" dirty="0" err="1" smtClean="0"/>
              <a:t>податоци</a:t>
            </a:r>
            <a:r>
              <a:rPr lang="en-US" sz="1400" dirty="0" smtClean="0"/>
              <a:t> (</a:t>
            </a:r>
            <a:r>
              <a:rPr lang="en-US" sz="1400" dirty="0" err="1" smtClean="0"/>
              <a:t>податоци</a:t>
            </a:r>
            <a:r>
              <a:rPr lang="en-US" sz="1400" dirty="0" smtClean="0"/>
              <a:t> </a:t>
            </a:r>
            <a:r>
              <a:rPr lang="en-US" sz="1400" dirty="0" err="1" smtClean="0"/>
              <a:t>за</a:t>
            </a:r>
            <a:r>
              <a:rPr lang="en-US" sz="1400" dirty="0" smtClean="0"/>
              <a:t> </a:t>
            </a:r>
            <a:r>
              <a:rPr lang="en-US" sz="1400" dirty="0" err="1" smtClean="0"/>
              <a:t>носителот</a:t>
            </a:r>
            <a:r>
              <a:rPr lang="en-US" sz="1400" dirty="0" smtClean="0"/>
              <a:t> </a:t>
            </a:r>
            <a:r>
              <a:rPr lang="en-US" sz="1400" dirty="0" err="1" smtClean="0"/>
              <a:t>на</a:t>
            </a:r>
            <a:r>
              <a:rPr lang="en-US" sz="1400" dirty="0" smtClean="0"/>
              <a:t> </a:t>
            </a:r>
            <a:r>
              <a:rPr lang="en-US" sz="1400" dirty="0" err="1" smtClean="0"/>
              <a:t>сметката</a:t>
            </a:r>
            <a:r>
              <a:rPr lang="en-US" sz="1400" dirty="0" smtClean="0"/>
              <a:t>, </a:t>
            </a:r>
            <a:r>
              <a:rPr lang="en-US" sz="1400" dirty="0" err="1" smtClean="0"/>
              <a:t>налози</a:t>
            </a:r>
            <a:r>
              <a:rPr lang="en-US" sz="1400" dirty="0" smtClean="0"/>
              <a:t> </a:t>
            </a:r>
            <a:r>
              <a:rPr lang="en-US" sz="1400" dirty="0" err="1" smtClean="0"/>
              <a:t>за</a:t>
            </a:r>
            <a:r>
              <a:rPr lang="en-US" sz="1400" dirty="0" smtClean="0"/>
              <a:t> </a:t>
            </a:r>
            <a:r>
              <a:rPr lang="en-US" sz="1400" dirty="0" err="1" smtClean="0"/>
              <a:t>трансакции</a:t>
            </a:r>
            <a:r>
              <a:rPr lang="en-US" sz="1400" dirty="0" smtClean="0"/>
              <a:t> и </a:t>
            </a:r>
            <a:r>
              <a:rPr lang="en-US" sz="1400" dirty="0" err="1" smtClean="0"/>
              <a:t>следење</a:t>
            </a:r>
            <a:r>
              <a:rPr lang="en-US" sz="1400" dirty="0" smtClean="0"/>
              <a:t>), </a:t>
            </a:r>
            <a:r>
              <a:rPr lang="en-US" sz="1400" dirty="0" err="1" smtClean="0"/>
              <a:t>налозите</a:t>
            </a:r>
            <a:r>
              <a:rPr lang="en-US" sz="1400" dirty="0" smtClean="0"/>
              <a:t> </a:t>
            </a:r>
            <a:r>
              <a:rPr lang="en-US" sz="1400" dirty="0" err="1" smtClean="0"/>
              <a:t>за</a:t>
            </a:r>
            <a:r>
              <a:rPr lang="en-US" sz="1400" dirty="0" smtClean="0"/>
              <a:t> </a:t>
            </a:r>
            <a:r>
              <a:rPr lang="en-US" sz="1400" dirty="0" err="1" smtClean="0"/>
              <a:t>замрзнување</a:t>
            </a:r>
            <a:r>
              <a:rPr lang="en-US" sz="1400" dirty="0" smtClean="0"/>
              <a:t>, </a:t>
            </a:r>
            <a:r>
              <a:rPr lang="en-US" sz="1400" dirty="0" err="1" smtClean="0"/>
              <a:t>налозите</a:t>
            </a:r>
            <a:r>
              <a:rPr lang="en-US" sz="1400" dirty="0" smtClean="0"/>
              <a:t> </a:t>
            </a:r>
            <a:r>
              <a:rPr lang="en-US" sz="1400" dirty="0" err="1" smtClean="0"/>
              <a:t>за</a:t>
            </a:r>
            <a:r>
              <a:rPr lang="en-US" sz="1400" dirty="0" smtClean="0"/>
              <a:t> </a:t>
            </a:r>
            <a:r>
              <a:rPr lang="en-US" sz="1400" dirty="0" err="1" smtClean="0"/>
              <a:t>конфискација</a:t>
            </a:r>
            <a:r>
              <a:rPr lang="en-US" sz="1400" dirty="0" smtClean="0"/>
              <a:t> и </a:t>
            </a:r>
            <a:r>
              <a:rPr lang="en-US" sz="1400" dirty="0" err="1" smtClean="0"/>
              <a:t>поделбата</a:t>
            </a:r>
            <a:r>
              <a:rPr lang="en-US" sz="1400" dirty="0" smtClean="0"/>
              <a:t> </a:t>
            </a:r>
            <a:r>
              <a:rPr lang="en-US" sz="1400" dirty="0" err="1" smtClean="0"/>
              <a:t>на</a:t>
            </a:r>
            <a:r>
              <a:rPr lang="en-US" sz="1400" dirty="0" smtClean="0"/>
              <a:t> </a:t>
            </a:r>
            <a:r>
              <a:rPr lang="en-US" sz="1400" dirty="0" err="1" smtClean="0"/>
              <a:t>имот</a:t>
            </a:r>
            <a:r>
              <a:rPr lang="en-US" sz="1400" dirty="0" smtClean="0"/>
              <a:t>. </a:t>
            </a:r>
          </a:p>
          <a:p>
            <a:pPr>
              <a:buFont typeface="Arial" charset="0"/>
              <a:buNone/>
            </a:pPr>
            <a:r>
              <a:rPr lang="en-US" sz="1400" dirty="0" smtClean="0"/>
              <a:t> </a:t>
            </a:r>
          </a:p>
          <a:p>
            <a:pPr>
              <a:buFont typeface="Arial" charset="0"/>
              <a:buNone/>
            </a:pPr>
            <a:r>
              <a:rPr lang="en-US" sz="1400" b="1" dirty="0" err="1" smtClean="0"/>
              <a:t>Дали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вашата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евиденција</a:t>
            </a:r>
            <a:r>
              <a:rPr lang="en-US" sz="1400" b="1" dirty="0" smtClean="0"/>
              <a:t> е </a:t>
            </a:r>
            <a:r>
              <a:rPr lang="en-US" sz="1400" b="1" dirty="0" err="1" smtClean="0"/>
              <a:t>централизирана</a:t>
            </a:r>
            <a:r>
              <a:rPr lang="en-US" sz="1400" b="1" dirty="0" smtClean="0"/>
              <a:t>?</a:t>
            </a:r>
            <a:r>
              <a:rPr lang="en-US" sz="1400" dirty="0" smtClean="0"/>
              <a:t> </a:t>
            </a:r>
          </a:p>
          <a:p>
            <a:r>
              <a:rPr lang="en-US" sz="1400" dirty="0" err="1" smtClean="0"/>
              <a:t>Ако</a:t>
            </a:r>
            <a:r>
              <a:rPr lang="en-US" sz="1400" dirty="0" smtClean="0"/>
              <a:t> </a:t>
            </a:r>
            <a:r>
              <a:rPr lang="en-US" sz="1400" dirty="0" err="1" smtClean="0"/>
              <a:t>не</a:t>
            </a:r>
            <a:r>
              <a:rPr lang="en-US" sz="1400" dirty="0" smtClean="0"/>
              <a:t> е, </a:t>
            </a:r>
            <a:r>
              <a:rPr lang="en-US" sz="1400" dirty="0" err="1" smtClean="0"/>
              <a:t>дали</a:t>
            </a:r>
            <a:r>
              <a:rPr lang="en-US" sz="1400" dirty="0" smtClean="0"/>
              <a:t> </a:t>
            </a:r>
            <a:r>
              <a:rPr lang="en-US" sz="1400" dirty="0" err="1" smtClean="0"/>
              <a:t>релевантните</a:t>
            </a:r>
            <a:r>
              <a:rPr lang="en-US" sz="1400" dirty="0" smtClean="0"/>
              <a:t> </a:t>
            </a:r>
            <a:r>
              <a:rPr lang="en-US" sz="1400" dirty="0" err="1" smtClean="0"/>
              <a:t>институции</a:t>
            </a:r>
            <a:r>
              <a:rPr lang="en-US" sz="1400" dirty="0" smtClean="0"/>
              <a:t> (</a:t>
            </a:r>
            <a:r>
              <a:rPr lang="en-US" sz="1400" dirty="0" err="1" smtClean="0"/>
              <a:t>полицијата</a:t>
            </a:r>
            <a:r>
              <a:rPr lang="en-US" sz="1400" dirty="0" smtClean="0"/>
              <a:t>, </a:t>
            </a:r>
            <a:r>
              <a:rPr lang="en-US" sz="1400" dirty="0" err="1" smtClean="0"/>
              <a:t>обвинителството</a:t>
            </a:r>
            <a:r>
              <a:rPr lang="en-US" sz="1400" dirty="0" smtClean="0"/>
              <a:t>, </a:t>
            </a:r>
            <a:r>
              <a:rPr lang="en-US" sz="1400" dirty="0" err="1" smtClean="0"/>
              <a:t>судовите</a:t>
            </a:r>
            <a:r>
              <a:rPr lang="en-US" sz="1400" dirty="0" smtClean="0"/>
              <a:t>, УФР) </a:t>
            </a:r>
            <a:r>
              <a:rPr lang="en-US" sz="1400" dirty="0" err="1" smtClean="0"/>
              <a:t>соработуваат</a:t>
            </a:r>
            <a:r>
              <a:rPr lang="en-US" sz="1400" dirty="0" smtClean="0"/>
              <a:t> </a:t>
            </a:r>
            <a:r>
              <a:rPr lang="en-US" sz="1400" dirty="0" err="1" smtClean="0"/>
              <a:t>во</a:t>
            </a:r>
            <a:r>
              <a:rPr lang="en-US" sz="1400" dirty="0" smtClean="0"/>
              <a:t> </a:t>
            </a:r>
            <a:r>
              <a:rPr lang="en-US" sz="1400" dirty="0" err="1" smtClean="0"/>
              <a:t>собирањето</a:t>
            </a:r>
            <a:r>
              <a:rPr lang="en-US" sz="1400" dirty="0" smtClean="0"/>
              <a:t> </a:t>
            </a:r>
            <a:r>
              <a:rPr lang="en-US" sz="1400" dirty="0" err="1" smtClean="0"/>
              <a:t>податоци</a:t>
            </a:r>
            <a:r>
              <a:rPr lang="en-US" sz="1400" dirty="0" smtClean="0"/>
              <a:t> и </a:t>
            </a:r>
            <a:r>
              <a:rPr lang="en-US" sz="1400" dirty="0" err="1" smtClean="0"/>
              <a:t>во</a:t>
            </a:r>
            <a:r>
              <a:rPr lang="en-US" sz="1400" dirty="0" smtClean="0"/>
              <a:t> </a:t>
            </a:r>
            <a:r>
              <a:rPr lang="en-US" sz="1400" dirty="0" err="1" smtClean="0"/>
              <a:t>нивното</a:t>
            </a:r>
            <a:r>
              <a:rPr lang="en-US" sz="1400" dirty="0" smtClean="0"/>
              <a:t> </a:t>
            </a:r>
            <a:r>
              <a:rPr lang="en-US" sz="1400" dirty="0" err="1" smtClean="0"/>
              <a:t>презентирање</a:t>
            </a:r>
            <a:r>
              <a:rPr lang="en-US" sz="1400" dirty="0" smtClean="0"/>
              <a:t>, </a:t>
            </a:r>
            <a:r>
              <a:rPr lang="en-US" sz="1400" dirty="0" err="1" smtClean="0"/>
              <a:t>на</a:t>
            </a:r>
            <a:r>
              <a:rPr lang="en-US" sz="1400" dirty="0" smtClean="0"/>
              <a:t> </a:t>
            </a:r>
            <a:r>
              <a:rPr lang="en-US" sz="1400" dirty="0" err="1" smtClean="0"/>
              <a:t>пример</a:t>
            </a:r>
            <a:r>
              <a:rPr lang="en-US" sz="1400" dirty="0" smtClean="0"/>
              <a:t>, </a:t>
            </a:r>
            <a:r>
              <a:rPr lang="en-US" sz="1400" dirty="0" err="1" smtClean="0"/>
              <a:t>во</a:t>
            </a:r>
            <a:r>
              <a:rPr lang="en-US" sz="1400" dirty="0" smtClean="0"/>
              <a:t> </a:t>
            </a:r>
            <a:r>
              <a:rPr lang="en-US" sz="1400" dirty="0" err="1" smtClean="0"/>
              <a:t>годишните</a:t>
            </a:r>
            <a:r>
              <a:rPr lang="en-US" sz="1400" dirty="0" smtClean="0"/>
              <a:t> </a:t>
            </a:r>
            <a:r>
              <a:rPr lang="en-US" sz="1400" dirty="0" err="1" smtClean="0"/>
              <a:t>извештаи</a:t>
            </a:r>
            <a:r>
              <a:rPr lang="en-US" sz="1400" dirty="0" smtClean="0"/>
              <a:t>?</a:t>
            </a:r>
          </a:p>
          <a:p>
            <a:pPr>
              <a:buFont typeface="Arial" charset="0"/>
              <a:buNone/>
            </a:pPr>
            <a:r>
              <a:rPr lang="en-US" sz="1400" dirty="0" smtClean="0"/>
              <a:t> </a:t>
            </a:r>
          </a:p>
          <a:p>
            <a:pPr>
              <a:buFont typeface="Arial" charset="0"/>
              <a:buNone/>
            </a:pPr>
            <a:r>
              <a:rPr lang="en-US" sz="1400" b="1" dirty="0" err="1" smtClean="0"/>
              <a:t>Презентирајте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ги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статистичките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податоци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во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врска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со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бројот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на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кривични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дела</a:t>
            </a:r>
            <a:r>
              <a:rPr lang="en-US" sz="1400" b="1" dirty="0" smtClean="0"/>
              <a:t>, </a:t>
            </a:r>
            <a:r>
              <a:rPr lang="en-US" sz="1400" b="1" dirty="0" err="1" smtClean="0"/>
              <a:t>бројот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на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дела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за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перење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пари</a:t>
            </a:r>
            <a:r>
              <a:rPr lang="en-US" sz="1400" b="1" dirty="0" smtClean="0"/>
              <a:t> и </a:t>
            </a:r>
            <a:r>
              <a:rPr lang="en-US" sz="1400" b="1" dirty="0" err="1" smtClean="0"/>
              <a:t>на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компјутерски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криминал</a:t>
            </a:r>
            <a:r>
              <a:rPr lang="en-US" sz="1400" b="1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Naslov 1"/>
          <p:cNvSpPr>
            <a:spLocks noGrp="1"/>
          </p:cNvSpPr>
          <p:nvPr>
            <p:ph type="title"/>
          </p:nvPr>
        </p:nvSpPr>
        <p:spPr>
          <a:xfrm>
            <a:off x="0" y="1052513"/>
            <a:ext cx="9144000" cy="647700"/>
          </a:xfrm>
        </p:spPr>
        <p:txBody>
          <a:bodyPr/>
          <a:lstStyle/>
          <a:p>
            <a:r>
              <a:rPr lang="en-US" sz="2800" b="1" smtClean="0"/>
              <a:t>4.3 Институционален аспект</a:t>
            </a:r>
            <a:endParaRPr lang="en-US" sz="2800" smtClean="0"/>
          </a:p>
        </p:txBody>
      </p:sp>
      <p:graphicFrame>
        <p:nvGraphicFramePr>
          <p:cNvPr id="4" name="Označba mesta vsebine 3"/>
          <p:cNvGraphicFramePr>
            <a:graphicFrameLocks noGrp="1"/>
          </p:cNvGraphicFramePr>
          <p:nvPr>
            <p:ph idx="1"/>
          </p:nvPr>
        </p:nvGraphicFramePr>
        <p:xfrm>
          <a:off x="539750" y="1773238"/>
          <a:ext cx="8064500" cy="6218237"/>
        </p:xfrm>
        <a:graphic>
          <a:graphicData uri="http://schemas.openxmlformats.org/drawingml/2006/table">
            <a:tbl>
              <a:tblPr/>
              <a:tblGrid>
                <a:gridCol w="3024188"/>
                <a:gridCol w="2160587"/>
                <a:gridCol w="2879725"/>
              </a:tblGrid>
              <a:tr h="792211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k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Обвинител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k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(ја води истрагата, налага мерки, дава предлози до судот)</a:t>
                      </a:r>
                    </a:p>
                  </a:txBody>
                  <a:tcPr marL="91444" marR="91444" marT="45693" marB="4569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m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mk"/>
                    </a:p>
                  </a:txBody>
                  <a:tcPr/>
                </a:tc>
              </a:tr>
              <a:tr h="40845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k" sz="2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Единица за компјутерски криминал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mk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mk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Истрага за компјутерски криминал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mk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Дигитална форензика (понекогаш одвоена)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mk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Идентификација на IP-адреса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mk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Идентификација на претплатник (на пример, електронска пошта, Facebook)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mk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Ангажирање на ISP (претплатник, сообраќај, податоци за содржина)</a:t>
                      </a:r>
                    </a:p>
                  </a:txBody>
                  <a:tcPr marL="91444" marR="91444" marT="45693" marB="4569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k" sz="2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Други единици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k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mk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Тајни операции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mk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Прислушување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mk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Претрес на дом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mk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Разговор</a:t>
                      </a:r>
                      <a:endParaRPr kumimoji="0" lang="mk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L="91444" marR="91444" marT="45693" marB="4569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k" sz="2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Финансиска истрага</a:t>
                      </a:r>
                      <a:r>
                        <a:rPr kumimoji="0" lang="mk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k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mk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Пристап до банкарски податоци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mk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Налог за следење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mk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Запленување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mk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Налог за замрзнување</a:t>
                      </a:r>
                      <a:endParaRPr kumimoji="0" lang="mk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mk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Конфискација</a:t>
                      </a:r>
                      <a:endParaRPr kumimoji="0" lang="mk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L="91444" marR="91444" marT="45693" marB="4569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341519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k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Перење пари - УФР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mk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STR-анализа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mk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пристап до банкарските податоци/анализа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mk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одложување на сомнителна финансиска трансакција</a:t>
                      </a:r>
                    </a:p>
                  </a:txBody>
                  <a:tcPr marL="91444" marR="91444" marT="45693" marB="4569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m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mk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2060848"/>
          <a:ext cx="9110659" cy="47616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9699" name="Title 1"/>
          <p:cNvSpPr>
            <a:spLocks noGrp="1"/>
          </p:cNvSpPr>
          <p:nvPr>
            <p:ph type="title"/>
          </p:nvPr>
        </p:nvSpPr>
        <p:spPr>
          <a:xfrm>
            <a:off x="468313" y="1268413"/>
            <a:ext cx="8229600" cy="500062"/>
          </a:xfrm>
        </p:spPr>
        <p:txBody>
          <a:bodyPr/>
          <a:lstStyle/>
          <a:p>
            <a:r>
              <a:rPr lang="en-US" sz="4000" smtClean="0"/>
              <a:t/>
            </a:r>
            <a:br>
              <a:rPr lang="en-US" sz="4000" smtClean="0"/>
            </a:br>
            <a:r>
              <a:rPr lang="en-US" sz="4000" b="1" smtClean="0"/>
              <a:t>4.3 Меѓуагенциска соработка</a:t>
            </a:r>
            <a:r>
              <a:rPr lang="en-US" sz="4000" smtClean="0"/>
              <a:t> </a:t>
            </a: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smtClean="0"/>
              <a:t>4.3 Институционален аспект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39084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200" dirty="0" err="1" smtClean="0"/>
              <a:t>Инструкторот</a:t>
            </a:r>
            <a:r>
              <a:rPr lang="en-US" sz="2200" dirty="0" smtClean="0"/>
              <a:t> </a:t>
            </a:r>
            <a:r>
              <a:rPr lang="en-US" sz="2200" dirty="0" err="1" smtClean="0"/>
              <a:t>треба</a:t>
            </a:r>
            <a:r>
              <a:rPr lang="en-US" sz="2200" dirty="0" smtClean="0"/>
              <a:t> </a:t>
            </a:r>
            <a:r>
              <a:rPr lang="en-US" sz="2200" dirty="0" err="1" smtClean="0"/>
              <a:t>да</a:t>
            </a:r>
            <a:r>
              <a:rPr lang="en-US" sz="2200" dirty="0" smtClean="0"/>
              <a:t> </a:t>
            </a:r>
            <a:r>
              <a:rPr lang="en-US" sz="2200" dirty="0" err="1" smtClean="0"/>
              <a:t>ја</a:t>
            </a:r>
            <a:r>
              <a:rPr lang="en-US" sz="2200" dirty="0" smtClean="0"/>
              <a:t> </a:t>
            </a:r>
            <a:r>
              <a:rPr lang="en-US" sz="2200" dirty="0" err="1" smtClean="0"/>
              <a:t>објасни</a:t>
            </a:r>
            <a:r>
              <a:rPr lang="en-US" sz="2200" dirty="0" smtClean="0"/>
              <a:t> </a:t>
            </a:r>
            <a:r>
              <a:rPr lang="en-US" sz="2200" dirty="0" err="1" smtClean="0"/>
              <a:t>националната</a:t>
            </a:r>
            <a:r>
              <a:rPr lang="en-US" sz="2200" dirty="0" smtClean="0"/>
              <a:t> </a:t>
            </a:r>
            <a:r>
              <a:rPr lang="en-US" sz="2200" dirty="0" err="1" smtClean="0"/>
              <a:t>состојба</a:t>
            </a:r>
            <a:r>
              <a:rPr lang="en-US" sz="2200" dirty="0" smtClean="0"/>
              <a:t> </a:t>
            </a:r>
            <a:r>
              <a:rPr lang="en-US" sz="2200" dirty="0" err="1" smtClean="0"/>
              <a:t>во</a:t>
            </a:r>
            <a:r>
              <a:rPr lang="en-US" sz="2200" dirty="0" smtClean="0"/>
              <a:t> </a:t>
            </a:r>
            <a:r>
              <a:rPr lang="en-US" sz="2200" dirty="0" err="1" smtClean="0"/>
              <a:t>однос</a:t>
            </a:r>
            <a:r>
              <a:rPr lang="en-US" sz="2200" dirty="0" smtClean="0"/>
              <a:t> </a:t>
            </a:r>
            <a:r>
              <a:rPr lang="en-US" sz="2200" dirty="0" err="1" smtClean="0"/>
              <a:t>на</a:t>
            </a:r>
            <a:r>
              <a:rPr lang="en-US" sz="2200" dirty="0" smtClean="0"/>
              <a:t>:</a:t>
            </a:r>
          </a:p>
          <a:p>
            <a:pPr lvl="1">
              <a:lnSpc>
                <a:spcPct val="80000"/>
              </a:lnSpc>
            </a:pPr>
            <a:r>
              <a:rPr lang="en-US" sz="2200" dirty="0" err="1" smtClean="0"/>
              <a:t>Специјализирани</a:t>
            </a:r>
            <a:r>
              <a:rPr lang="en-US" sz="2200" dirty="0" smtClean="0"/>
              <a:t> </a:t>
            </a:r>
            <a:r>
              <a:rPr lang="en-US" sz="2200" dirty="0" err="1" smtClean="0"/>
              <a:t>единици</a:t>
            </a:r>
            <a:r>
              <a:rPr lang="en-US" sz="2200" dirty="0" smtClean="0"/>
              <a:t> </a:t>
            </a:r>
            <a:r>
              <a:rPr lang="en-US" sz="2200" dirty="0" err="1" smtClean="0"/>
              <a:t>во</a:t>
            </a:r>
            <a:r>
              <a:rPr lang="en-US" sz="2200" dirty="0" smtClean="0"/>
              <a:t> </a:t>
            </a:r>
            <a:r>
              <a:rPr lang="en-US" sz="2200" dirty="0" err="1" smtClean="0"/>
              <a:t>полицијата</a:t>
            </a:r>
            <a:r>
              <a:rPr lang="en-US" sz="2200" dirty="0" smtClean="0"/>
              <a:t>/</a:t>
            </a:r>
            <a:r>
              <a:rPr lang="en-US" sz="2200" dirty="0" err="1" smtClean="0"/>
              <a:t>обвинителството</a:t>
            </a:r>
            <a:r>
              <a:rPr lang="en-US" sz="2200" dirty="0" smtClean="0"/>
              <a:t>/</a:t>
            </a:r>
            <a:r>
              <a:rPr lang="en-US" sz="2200" dirty="0" err="1" smtClean="0"/>
              <a:t>судовите</a:t>
            </a:r>
            <a:r>
              <a:rPr lang="en-US" sz="2200" dirty="0" smtClean="0"/>
              <a:t> </a:t>
            </a:r>
          </a:p>
          <a:p>
            <a:pPr lvl="2">
              <a:lnSpc>
                <a:spcPct val="80000"/>
              </a:lnSpc>
            </a:pPr>
            <a:r>
              <a:rPr lang="en-US" sz="2200" dirty="0" err="1" smtClean="0"/>
              <a:t>Финансиска</a:t>
            </a:r>
            <a:r>
              <a:rPr lang="en-US" sz="2200" dirty="0" smtClean="0"/>
              <a:t> </a:t>
            </a:r>
            <a:r>
              <a:rPr lang="en-US" sz="2200" dirty="0" err="1" smtClean="0"/>
              <a:t>истрага</a:t>
            </a:r>
            <a:endParaRPr lang="en-US" sz="2200" dirty="0" smtClean="0"/>
          </a:p>
          <a:p>
            <a:pPr lvl="2">
              <a:lnSpc>
                <a:spcPct val="80000"/>
              </a:lnSpc>
            </a:pPr>
            <a:r>
              <a:rPr lang="en-US" sz="2200" dirty="0" err="1" smtClean="0"/>
              <a:t>Компјутерски</a:t>
            </a:r>
            <a:r>
              <a:rPr lang="en-US" sz="2200" dirty="0" smtClean="0"/>
              <a:t> </a:t>
            </a:r>
            <a:r>
              <a:rPr lang="en-US" sz="2200" dirty="0" err="1" smtClean="0"/>
              <a:t>криминал</a:t>
            </a:r>
            <a:endParaRPr lang="en-US" sz="2200" dirty="0" smtClean="0"/>
          </a:p>
          <a:p>
            <a:pPr lvl="2">
              <a:lnSpc>
                <a:spcPct val="80000"/>
              </a:lnSpc>
            </a:pPr>
            <a:r>
              <a:rPr lang="en-US" sz="2200" dirty="0" smtClean="0"/>
              <a:t>е-</a:t>
            </a:r>
            <a:r>
              <a:rPr lang="en-US" sz="2200" dirty="0" err="1" smtClean="0"/>
              <a:t>докази</a:t>
            </a:r>
            <a:r>
              <a:rPr lang="en-US" sz="2200" dirty="0" smtClean="0"/>
              <a:t> (</a:t>
            </a:r>
            <a:r>
              <a:rPr lang="en-US" sz="2200" dirty="0" err="1" smtClean="0"/>
              <a:t>форензика</a:t>
            </a:r>
            <a:r>
              <a:rPr lang="en-US" sz="2200" dirty="0" smtClean="0"/>
              <a:t>)</a:t>
            </a:r>
          </a:p>
          <a:p>
            <a:pPr lvl="2">
              <a:lnSpc>
                <a:spcPct val="80000"/>
              </a:lnSpc>
            </a:pPr>
            <a:r>
              <a:rPr lang="en-US" sz="2200" dirty="0" err="1" smtClean="0"/>
              <a:t>Перење</a:t>
            </a:r>
            <a:r>
              <a:rPr lang="en-US" sz="2200" dirty="0" smtClean="0"/>
              <a:t> </a:t>
            </a:r>
            <a:r>
              <a:rPr lang="en-US" sz="2200" dirty="0" err="1" smtClean="0"/>
              <a:t>пари</a:t>
            </a:r>
            <a:endParaRPr lang="en-US" sz="2200" dirty="0" smtClean="0"/>
          </a:p>
          <a:p>
            <a:pPr lvl="2">
              <a:lnSpc>
                <a:spcPct val="80000"/>
              </a:lnSpc>
            </a:pPr>
            <a:r>
              <a:rPr lang="en-US" sz="2200" dirty="0" err="1" smtClean="0"/>
              <a:t>Единица</a:t>
            </a:r>
            <a:r>
              <a:rPr lang="en-US" sz="2200" dirty="0" smtClean="0"/>
              <a:t> </a:t>
            </a:r>
            <a:r>
              <a:rPr lang="en-US" sz="2200" dirty="0" err="1" smtClean="0"/>
              <a:t>за</a:t>
            </a:r>
            <a:r>
              <a:rPr lang="en-US" sz="2200" dirty="0" smtClean="0"/>
              <a:t> </a:t>
            </a:r>
            <a:r>
              <a:rPr lang="en-US" sz="2200" dirty="0" err="1" smtClean="0"/>
              <a:t>управување</a:t>
            </a:r>
            <a:r>
              <a:rPr lang="en-US" sz="2200" dirty="0" smtClean="0"/>
              <a:t> </a:t>
            </a:r>
            <a:r>
              <a:rPr lang="en-US" sz="2200" dirty="0" err="1" smtClean="0"/>
              <a:t>со</a:t>
            </a:r>
            <a:r>
              <a:rPr lang="en-US" sz="2200" dirty="0" smtClean="0"/>
              <a:t> </a:t>
            </a:r>
            <a:r>
              <a:rPr lang="en-US" sz="2200" dirty="0" err="1" smtClean="0"/>
              <a:t>замрзнат</a:t>
            </a:r>
            <a:r>
              <a:rPr lang="en-US" sz="2200" dirty="0" smtClean="0"/>
              <a:t>/</a:t>
            </a:r>
            <a:r>
              <a:rPr lang="en-US" sz="2200" dirty="0" err="1" smtClean="0"/>
              <a:t>конфискуван</a:t>
            </a:r>
            <a:r>
              <a:rPr lang="en-US" sz="2200" dirty="0" smtClean="0"/>
              <a:t> </a:t>
            </a:r>
            <a:r>
              <a:rPr lang="en-US" sz="2200" dirty="0" err="1" smtClean="0"/>
              <a:t>имот</a:t>
            </a:r>
            <a:endParaRPr lang="en-US" sz="2200" dirty="0" smtClean="0"/>
          </a:p>
          <a:p>
            <a:pPr lvl="1">
              <a:lnSpc>
                <a:spcPct val="80000"/>
              </a:lnSpc>
            </a:pPr>
            <a:r>
              <a:rPr lang="en-US" sz="2200" dirty="0" err="1" smtClean="0"/>
              <a:t>Меѓуагенциска</a:t>
            </a:r>
            <a:r>
              <a:rPr lang="en-US" sz="2200" dirty="0" smtClean="0"/>
              <a:t> </a:t>
            </a:r>
            <a:r>
              <a:rPr lang="en-US" sz="2200" dirty="0" err="1" smtClean="0"/>
              <a:t>соработка</a:t>
            </a:r>
            <a:r>
              <a:rPr lang="en-US" sz="2200" dirty="0" smtClean="0"/>
              <a:t> </a:t>
            </a:r>
            <a:r>
              <a:rPr lang="en-US" sz="2200" dirty="0" err="1" smtClean="0"/>
              <a:t>под</a:t>
            </a:r>
            <a:r>
              <a:rPr lang="en-US" sz="2200" dirty="0" smtClean="0"/>
              <a:t> </a:t>
            </a:r>
            <a:r>
              <a:rPr lang="en-US" sz="2200" dirty="0" err="1" smtClean="0"/>
              <a:t>водство</a:t>
            </a:r>
            <a:r>
              <a:rPr lang="en-US" sz="2200" dirty="0" smtClean="0"/>
              <a:t> </a:t>
            </a:r>
            <a:r>
              <a:rPr lang="en-US" sz="2200" dirty="0" err="1" smtClean="0"/>
              <a:t>на</a:t>
            </a:r>
            <a:r>
              <a:rPr lang="en-US" sz="2200" dirty="0" smtClean="0"/>
              <a:t> </a:t>
            </a:r>
            <a:r>
              <a:rPr lang="en-US" sz="2200" dirty="0" err="1" smtClean="0"/>
              <a:t>обвинител</a:t>
            </a:r>
            <a:r>
              <a:rPr lang="en-US" sz="2200" dirty="0" smtClean="0"/>
              <a:t>.</a:t>
            </a:r>
          </a:p>
          <a:p>
            <a:pPr lvl="1">
              <a:lnSpc>
                <a:spcPct val="80000"/>
              </a:lnSpc>
            </a:pPr>
            <a:r>
              <a:rPr lang="en-US" sz="2200" dirty="0" err="1" smtClean="0"/>
              <a:t>Пристап</a:t>
            </a:r>
            <a:r>
              <a:rPr lang="en-US" sz="2200" dirty="0" smtClean="0"/>
              <a:t> </a:t>
            </a:r>
            <a:r>
              <a:rPr lang="en-US" sz="2200" dirty="0" err="1" smtClean="0"/>
              <a:t>на</a:t>
            </a:r>
            <a:r>
              <a:rPr lang="en-US" sz="2200" dirty="0" smtClean="0"/>
              <a:t> </a:t>
            </a:r>
            <a:r>
              <a:rPr lang="en-US" sz="2200" dirty="0" err="1" smtClean="0"/>
              <a:t>соработка</a:t>
            </a:r>
            <a:r>
              <a:rPr lang="en-US" sz="2200" dirty="0" smtClean="0"/>
              <a:t> </a:t>
            </a:r>
            <a:r>
              <a:rPr lang="en-US" sz="2200" dirty="0" err="1" smtClean="0"/>
              <a:t>со</a:t>
            </a:r>
            <a:r>
              <a:rPr lang="en-US" sz="2200" dirty="0" smtClean="0"/>
              <a:t> </a:t>
            </a:r>
            <a:r>
              <a:rPr lang="en-US" sz="2200" dirty="0" err="1" smtClean="0"/>
              <a:t>работна</a:t>
            </a:r>
            <a:r>
              <a:rPr lang="en-US" sz="2200" dirty="0" smtClean="0"/>
              <a:t> </a:t>
            </a:r>
            <a:r>
              <a:rPr lang="en-US" sz="2200" dirty="0" err="1" smtClean="0"/>
              <a:t>група</a:t>
            </a:r>
            <a:r>
              <a:rPr lang="en-US" sz="2200" dirty="0" smtClean="0"/>
              <a:t> </a:t>
            </a:r>
            <a:r>
              <a:rPr lang="en-US" sz="2200" dirty="0" err="1" smtClean="0"/>
              <a:t>под</a:t>
            </a:r>
            <a:r>
              <a:rPr lang="en-US" sz="2200" dirty="0" smtClean="0"/>
              <a:t> </a:t>
            </a:r>
            <a:r>
              <a:rPr lang="en-US" sz="2200" dirty="0" err="1" smtClean="0"/>
              <a:t>водство</a:t>
            </a:r>
            <a:r>
              <a:rPr lang="en-US" sz="2200" dirty="0" smtClean="0"/>
              <a:t> </a:t>
            </a:r>
            <a:r>
              <a:rPr lang="en-US" sz="2200" dirty="0" err="1" smtClean="0"/>
              <a:t>на</a:t>
            </a:r>
            <a:r>
              <a:rPr lang="en-US" sz="2200" dirty="0" smtClean="0"/>
              <a:t> </a:t>
            </a:r>
            <a:r>
              <a:rPr lang="en-US" sz="2200" dirty="0" err="1" smtClean="0"/>
              <a:t>обвинител</a:t>
            </a:r>
            <a:r>
              <a:rPr lang="en-US" sz="2200" dirty="0" smtClean="0"/>
              <a:t>, </a:t>
            </a:r>
            <a:r>
              <a:rPr lang="en-US" sz="2200" dirty="0" err="1" smtClean="0"/>
              <a:t>со</a:t>
            </a:r>
            <a:r>
              <a:rPr lang="en-US" sz="2200" dirty="0" smtClean="0"/>
              <a:t> </a:t>
            </a:r>
            <a:r>
              <a:rPr lang="en-US" sz="2200" dirty="0" err="1" smtClean="0"/>
              <a:t>учество</a:t>
            </a:r>
            <a:r>
              <a:rPr lang="en-US" sz="2200" dirty="0" smtClean="0"/>
              <a:t> </a:t>
            </a:r>
            <a:r>
              <a:rPr lang="en-US" sz="2200" dirty="0" err="1" smtClean="0"/>
              <a:t>на</a:t>
            </a:r>
            <a:r>
              <a:rPr lang="en-US" sz="2200" dirty="0" smtClean="0"/>
              <a:t> </a:t>
            </a:r>
            <a:r>
              <a:rPr lang="en-US" sz="2200" dirty="0" err="1" smtClean="0"/>
              <a:t>полиција</a:t>
            </a:r>
            <a:r>
              <a:rPr lang="en-US" sz="2200" dirty="0" smtClean="0"/>
              <a:t>, </a:t>
            </a:r>
            <a:r>
              <a:rPr lang="en-US" sz="2200" dirty="0" err="1" smtClean="0"/>
              <a:t>даночна</a:t>
            </a:r>
            <a:r>
              <a:rPr lang="en-US" sz="2200" dirty="0" smtClean="0"/>
              <a:t> </a:t>
            </a:r>
            <a:r>
              <a:rPr lang="en-US" sz="2200" dirty="0" err="1" smtClean="0"/>
              <a:t>служба</a:t>
            </a:r>
            <a:r>
              <a:rPr lang="en-US" sz="2200" dirty="0" smtClean="0"/>
              <a:t>, УФР, </a:t>
            </a:r>
            <a:r>
              <a:rPr lang="en-US" sz="2200" dirty="0" err="1" smtClean="0"/>
              <a:t>други</a:t>
            </a:r>
            <a:r>
              <a:rPr lang="en-US" sz="2200" dirty="0" smtClean="0"/>
              <a:t> (</a:t>
            </a:r>
            <a:r>
              <a:rPr lang="en-US" sz="2200" dirty="0" err="1" smtClean="0"/>
              <a:t>сметање</a:t>
            </a:r>
            <a:r>
              <a:rPr lang="en-US" sz="2200" dirty="0" smtClean="0"/>
              <a:t>, </a:t>
            </a:r>
            <a:r>
              <a:rPr lang="en-US" sz="2200" dirty="0" err="1" smtClean="0"/>
              <a:t>компјутерски</a:t>
            </a:r>
            <a:r>
              <a:rPr lang="en-US" sz="2200" dirty="0" smtClean="0"/>
              <a:t> </a:t>
            </a:r>
            <a:r>
              <a:rPr lang="en-US" sz="2200" dirty="0" err="1" smtClean="0"/>
              <a:t>експерти</a:t>
            </a:r>
            <a:r>
              <a:rPr lang="en-US" sz="2200" dirty="0" smtClean="0"/>
              <a:t> </a:t>
            </a:r>
            <a:r>
              <a:rPr lang="en-US" sz="2200" dirty="0" err="1" smtClean="0"/>
              <a:t>итн</a:t>
            </a:r>
            <a:r>
              <a:rPr lang="en-US" sz="2200" dirty="0" smtClean="0"/>
              <a:t>.) </a:t>
            </a:r>
          </a:p>
          <a:p>
            <a:pPr lvl="2">
              <a:lnSpc>
                <a:spcPct val="80000"/>
              </a:lnSpc>
            </a:pPr>
            <a:r>
              <a:rPr lang="en-US" sz="2200" dirty="0" err="1" smtClean="0"/>
              <a:t>Релевантни</a:t>
            </a:r>
            <a:r>
              <a:rPr lang="en-US" sz="2200" dirty="0" smtClean="0"/>
              <a:t> </a:t>
            </a:r>
            <a:r>
              <a:rPr lang="en-US" sz="2200" dirty="0" err="1" smtClean="0"/>
              <a:t>законски</a:t>
            </a:r>
            <a:r>
              <a:rPr lang="en-US" sz="2200" dirty="0" smtClean="0"/>
              <a:t> </a:t>
            </a:r>
            <a:r>
              <a:rPr lang="en-US" sz="2200" dirty="0" err="1" smtClean="0"/>
              <a:t>одредби</a:t>
            </a:r>
            <a:r>
              <a:rPr lang="en-US" sz="2200" dirty="0" smtClean="0"/>
              <a:t> </a:t>
            </a:r>
            <a:r>
              <a:rPr lang="en-US" sz="2200" dirty="0" err="1" smtClean="0"/>
              <a:t>за</a:t>
            </a:r>
            <a:r>
              <a:rPr lang="en-US" sz="2200" dirty="0" smtClean="0"/>
              <a:t> </a:t>
            </a:r>
            <a:r>
              <a:rPr lang="en-US" sz="2200" dirty="0" err="1" smtClean="0"/>
              <a:t>пристап</a:t>
            </a:r>
            <a:r>
              <a:rPr lang="en-US" sz="2200" dirty="0" smtClean="0"/>
              <a:t> </a:t>
            </a:r>
            <a:r>
              <a:rPr lang="en-US" sz="2200" dirty="0" err="1" smtClean="0"/>
              <a:t>на</a:t>
            </a:r>
            <a:r>
              <a:rPr lang="en-US" sz="2200" dirty="0" smtClean="0"/>
              <a:t> </a:t>
            </a:r>
            <a:r>
              <a:rPr lang="en-US" sz="2200" dirty="0" err="1" smtClean="0"/>
              <a:t>соработка</a:t>
            </a:r>
            <a:r>
              <a:rPr lang="en-US" sz="2200" dirty="0" smtClean="0"/>
              <a:t> </a:t>
            </a:r>
            <a:r>
              <a:rPr lang="en-US" sz="2200" dirty="0" err="1" smtClean="0"/>
              <a:t>со</a:t>
            </a:r>
            <a:r>
              <a:rPr lang="en-US" sz="2200" dirty="0" smtClean="0"/>
              <a:t> </a:t>
            </a:r>
            <a:r>
              <a:rPr lang="en-US" sz="2200" dirty="0" err="1" smtClean="0"/>
              <a:t>работна</a:t>
            </a:r>
            <a:r>
              <a:rPr lang="en-US" sz="2200" dirty="0" smtClean="0"/>
              <a:t> </a:t>
            </a:r>
            <a:r>
              <a:rPr lang="en-US" sz="2200" dirty="0" err="1" smtClean="0"/>
              <a:t>група</a:t>
            </a: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cap="none" smtClean="0"/>
              <a:t>1.</a:t>
            </a:r>
            <a:r>
              <a:rPr lang="en-US" sz="3600" b="0" cap="none" smtClean="0"/>
              <a:t> </a:t>
            </a:r>
            <a:r>
              <a:rPr lang="en-US" sz="3600" cap="none" smtClean="0"/>
              <a:t>ВОВЕД</a:t>
            </a:r>
          </a:p>
        </p:txBody>
      </p:sp>
      <p:sp>
        <p:nvSpPr>
          <p:cNvPr id="4099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cap="none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mk" sz="3200" b="1" cap="all">
                <a:solidFill>
                  <a:schemeClr val="tx1"/>
                </a:solidFill>
                <a:latin typeface="+mj-lt"/>
                <a:ea typeface="MS PGothic" pitchFamily="34" charset="-128"/>
              </a:rPr>
              <a:t>Финансиски истраги и кривично дело перење пари</a:t>
            </a:r>
            <a:endParaRPr lang="mk" sz="3200" b="1" cap="all" dirty="0">
              <a:solidFill>
                <a:schemeClr val="tx1"/>
              </a:solidFill>
              <a:latin typeface="+mj-lt"/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468313" y="1052513"/>
            <a:ext cx="8229600" cy="1296987"/>
          </a:xfrm>
        </p:spPr>
        <p:txBody>
          <a:bodyPr/>
          <a:lstStyle/>
          <a:p>
            <a:r>
              <a:rPr lang="en-US" sz="3600" b="1" smtClean="0"/>
              <a:t>Перење пари и финансиска истрага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194175"/>
          </a:xfrm>
        </p:spPr>
        <p:txBody>
          <a:bodyPr/>
          <a:lstStyle/>
          <a:p>
            <a:endParaRPr lang="en-US" sz="1900" dirty="0" smtClean="0"/>
          </a:p>
          <a:p>
            <a:r>
              <a:rPr lang="en-US" sz="1900" dirty="0" err="1" smtClean="0"/>
              <a:t>Финансиската</a:t>
            </a:r>
            <a:r>
              <a:rPr lang="en-US" sz="1900" dirty="0" smtClean="0"/>
              <a:t> </a:t>
            </a:r>
            <a:r>
              <a:rPr lang="en-US" sz="1900" dirty="0" err="1" smtClean="0"/>
              <a:t>истрага</a:t>
            </a:r>
            <a:r>
              <a:rPr lang="en-US" sz="1900" dirty="0" smtClean="0"/>
              <a:t> (и </a:t>
            </a:r>
            <a:r>
              <a:rPr lang="en-US" sz="1900" dirty="0" err="1" smtClean="0"/>
              <a:t>кривичната</a:t>
            </a:r>
            <a:r>
              <a:rPr lang="en-US" sz="1900" dirty="0" smtClean="0"/>
              <a:t> </a:t>
            </a:r>
            <a:r>
              <a:rPr lang="en-US" sz="1900" dirty="0" err="1" smtClean="0"/>
              <a:t>истрага</a:t>
            </a:r>
            <a:r>
              <a:rPr lang="en-US" sz="1900" dirty="0" smtClean="0"/>
              <a:t>) </a:t>
            </a:r>
            <a:r>
              <a:rPr lang="en-US" sz="1900" dirty="0" err="1" smtClean="0"/>
              <a:t>може</a:t>
            </a:r>
            <a:r>
              <a:rPr lang="en-US" sz="1900" dirty="0" smtClean="0"/>
              <a:t> </a:t>
            </a:r>
            <a:r>
              <a:rPr lang="en-US" sz="1900" dirty="0" err="1" smtClean="0"/>
              <a:t>да</a:t>
            </a:r>
            <a:r>
              <a:rPr lang="en-US" sz="1900" dirty="0" smtClean="0"/>
              <a:t> </a:t>
            </a:r>
            <a:r>
              <a:rPr lang="en-US" sz="1900" dirty="0" err="1" smtClean="0"/>
              <a:t>доведе</a:t>
            </a:r>
            <a:r>
              <a:rPr lang="en-US" sz="1900" dirty="0" smtClean="0"/>
              <a:t> </a:t>
            </a:r>
            <a:r>
              <a:rPr lang="en-US" sz="1900" dirty="0" err="1" smtClean="0"/>
              <a:t>до</a:t>
            </a:r>
            <a:r>
              <a:rPr lang="en-US" sz="1900" dirty="0" smtClean="0"/>
              <a:t> </a:t>
            </a:r>
            <a:r>
              <a:rPr lang="en-US" sz="1900" dirty="0" err="1" smtClean="0"/>
              <a:t>идентификација</a:t>
            </a:r>
            <a:r>
              <a:rPr lang="en-US" sz="1900" dirty="0" smtClean="0"/>
              <a:t> </a:t>
            </a:r>
            <a:r>
              <a:rPr lang="en-US" sz="1900" dirty="0" err="1" smtClean="0"/>
              <a:t>на</a:t>
            </a:r>
            <a:r>
              <a:rPr lang="en-US" sz="1900" dirty="0" smtClean="0"/>
              <a:t> </a:t>
            </a:r>
            <a:r>
              <a:rPr lang="en-US" sz="1900" dirty="0" err="1" smtClean="0"/>
              <a:t>типологиите</a:t>
            </a:r>
            <a:r>
              <a:rPr lang="en-US" sz="1900" dirty="0" smtClean="0"/>
              <a:t> </a:t>
            </a:r>
            <a:r>
              <a:rPr lang="en-US" sz="1900" dirty="0" err="1" smtClean="0"/>
              <a:t>на</a:t>
            </a:r>
            <a:r>
              <a:rPr lang="en-US" sz="1900" dirty="0" smtClean="0"/>
              <a:t> </a:t>
            </a:r>
            <a:r>
              <a:rPr lang="en-US" sz="1900" dirty="0" err="1" smtClean="0"/>
              <a:t>перење</a:t>
            </a:r>
            <a:r>
              <a:rPr lang="en-US" sz="1900" dirty="0" smtClean="0"/>
              <a:t> </a:t>
            </a:r>
            <a:r>
              <a:rPr lang="en-US" sz="1900" dirty="0" err="1" smtClean="0"/>
              <a:t>пари</a:t>
            </a:r>
            <a:r>
              <a:rPr lang="en-US" sz="1900" dirty="0" smtClean="0"/>
              <a:t> </a:t>
            </a:r>
            <a:r>
              <a:rPr lang="en-US" sz="1900" dirty="0" err="1" smtClean="0"/>
              <a:t>заради</a:t>
            </a:r>
            <a:r>
              <a:rPr lang="en-US" sz="1900" dirty="0" smtClean="0"/>
              <a:t> </a:t>
            </a:r>
            <a:r>
              <a:rPr lang="en-US" sz="1900" dirty="0" err="1" smtClean="0"/>
              <a:t>криење</a:t>
            </a:r>
            <a:r>
              <a:rPr lang="en-US" sz="1900" dirty="0" smtClean="0"/>
              <a:t> </a:t>
            </a:r>
            <a:r>
              <a:rPr lang="en-US" sz="1900" dirty="0" err="1" smtClean="0"/>
              <a:t>на</a:t>
            </a:r>
            <a:r>
              <a:rPr lang="en-US" sz="1900" dirty="0" smtClean="0"/>
              <a:t> </a:t>
            </a:r>
            <a:r>
              <a:rPr lang="en-US" sz="1900" dirty="0" err="1" smtClean="0"/>
              <a:t>потеклото</a:t>
            </a:r>
            <a:r>
              <a:rPr lang="en-US" sz="1900" dirty="0" smtClean="0"/>
              <a:t> </a:t>
            </a:r>
            <a:r>
              <a:rPr lang="en-US" sz="1900" dirty="0" err="1" smtClean="0"/>
              <a:t>на</a:t>
            </a:r>
            <a:r>
              <a:rPr lang="en-US" sz="1900" dirty="0" smtClean="0"/>
              <a:t> </a:t>
            </a:r>
            <a:r>
              <a:rPr lang="en-US" sz="1900" dirty="0" err="1" smtClean="0"/>
              <a:t>парите</a:t>
            </a:r>
            <a:r>
              <a:rPr lang="en-US" sz="1900" dirty="0" smtClean="0"/>
              <a:t>, а </a:t>
            </a:r>
            <a:r>
              <a:rPr lang="en-US" sz="1900" dirty="0" err="1" smtClean="0"/>
              <a:t>со</a:t>
            </a:r>
            <a:r>
              <a:rPr lang="en-US" sz="1900" dirty="0" smtClean="0"/>
              <a:t> </a:t>
            </a:r>
            <a:r>
              <a:rPr lang="en-US" sz="1900" dirty="0" err="1" smtClean="0"/>
              <a:t>тоа</a:t>
            </a:r>
            <a:r>
              <a:rPr lang="en-US" sz="1900" dirty="0" smtClean="0"/>
              <a:t> и </a:t>
            </a:r>
            <a:r>
              <a:rPr lang="en-US" sz="1900" dirty="0" err="1" smtClean="0"/>
              <a:t>до</a:t>
            </a:r>
            <a:r>
              <a:rPr lang="en-US" sz="1900" dirty="0" smtClean="0"/>
              <a:t> </a:t>
            </a:r>
            <a:r>
              <a:rPr lang="en-US" sz="1900" dirty="0" err="1" smtClean="0"/>
              <a:t>сомневање</a:t>
            </a:r>
            <a:r>
              <a:rPr lang="en-US" sz="1900" dirty="0" smtClean="0"/>
              <a:t> </a:t>
            </a:r>
            <a:r>
              <a:rPr lang="en-US" sz="1900" dirty="0" err="1" smtClean="0"/>
              <a:t>за</a:t>
            </a:r>
            <a:r>
              <a:rPr lang="en-US" sz="1900" dirty="0" smtClean="0"/>
              <a:t> </a:t>
            </a:r>
            <a:r>
              <a:rPr lang="en-US" sz="1900" dirty="0" err="1" smtClean="0"/>
              <a:t>кривично</a:t>
            </a:r>
            <a:r>
              <a:rPr lang="en-US" sz="1900" dirty="0" smtClean="0"/>
              <a:t> </a:t>
            </a:r>
            <a:r>
              <a:rPr lang="en-US" sz="1900" dirty="0" err="1" smtClean="0"/>
              <a:t>дело</a:t>
            </a:r>
            <a:r>
              <a:rPr lang="en-US" sz="1900" dirty="0" smtClean="0"/>
              <a:t> </a:t>
            </a:r>
            <a:r>
              <a:rPr lang="en-US" sz="1900" dirty="0" err="1" smtClean="0"/>
              <a:t>перење</a:t>
            </a:r>
            <a:r>
              <a:rPr lang="en-US" sz="1900" dirty="0" smtClean="0"/>
              <a:t> </a:t>
            </a:r>
            <a:r>
              <a:rPr lang="en-US" sz="1900" dirty="0" err="1" smtClean="0"/>
              <a:t>пари</a:t>
            </a:r>
            <a:r>
              <a:rPr lang="en-US" sz="1900" dirty="0" smtClean="0"/>
              <a:t>. </a:t>
            </a:r>
          </a:p>
          <a:p>
            <a:r>
              <a:rPr lang="en-US" sz="1900" dirty="0" err="1" smtClean="0"/>
              <a:t>Анализата</a:t>
            </a:r>
            <a:r>
              <a:rPr lang="en-US" sz="1900" dirty="0" smtClean="0"/>
              <a:t> </a:t>
            </a:r>
            <a:r>
              <a:rPr lang="en-US" sz="1900" dirty="0" err="1" smtClean="0"/>
              <a:t>на</a:t>
            </a:r>
            <a:r>
              <a:rPr lang="en-US" sz="1900" dirty="0" smtClean="0"/>
              <a:t> </a:t>
            </a:r>
            <a:r>
              <a:rPr lang="en-US" sz="1900" dirty="0" err="1" smtClean="0"/>
              <a:t>Извештајот</a:t>
            </a:r>
            <a:r>
              <a:rPr lang="en-US" sz="1900" dirty="0" smtClean="0"/>
              <a:t> </a:t>
            </a:r>
            <a:r>
              <a:rPr lang="en-US" sz="1900" dirty="0" err="1" smtClean="0"/>
              <a:t>за</a:t>
            </a:r>
            <a:r>
              <a:rPr lang="en-US" sz="1900" dirty="0" smtClean="0"/>
              <a:t> </a:t>
            </a:r>
            <a:r>
              <a:rPr lang="en-US" sz="1900" dirty="0" err="1" smtClean="0"/>
              <a:t>сомнителни</a:t>
            </a:r>
            <a:r>
              <a:rPr lang="en-US" sz="1900" dirty="0" smtClean="0"/>
              <a:t> </a:t>
            </a:r>
            <a:r>
              <a:rPr lang="en-US" sz="1900" dirty="0" err="1" smtClean="0"/>
              <a:t>трансакции</a:t>
            </a:r>
            <a:r>
              <a:rPr lang="en-US" sz="1900" dirty="0" smtClean="0"/>
              <a:t> (Suspicious Transaction Report / STR) </a:t>
            </a:r>
            <a:r>
              <a:rPr lang="en-US" sz="1900" dirty="0" err="1" smtClean="0"/>
              <a:t>што</a:t>
            </a:r>
            <a:r>
              <a:rPr lang="en-US" sz="1900" dirty="0" smtClean="0"/>
              <a:t> </a:t>
            </a:r>
            <a:r>
              <a:rPr lang="en-US" sz="1900" dirty="0" err="1" smtClean="0"/>
              <a:t>ја</a:t>
            </a:r>
            <a:r>
              <a:rPr lang="en-US" sz="1900" dirty="0" smtClean="0"/>
              <a:t> </a:t>
            </a:r>
            <a:r>
              <a:rPr lang="en-US" sz="1900" dirty="0" err="1" smtClean="0"/>
              <a:t>спроведува</a:t>
            </a:r>
            <a:r>
              <a:rPr lang="en-US" sz="1900" dirty="0" smtClean="0"/>
              <a:t> </a:t>
            </a:r>
            <a:r>
              <a:rPr lang="en-US" sz="1900" dirty="0" err="1" smtClean="0"/>
              <a:t>Управата</a:t>
            </a:r>
            <a:r>
              <a:rPr lang="en-US" sz="1900" dirty="0" smtClean="0"/>
              <a:t> </a:t>
            </a:r>
            <a:r>
              <a:rPr lang="en-US" sz="1900" dirty="0" err="1" smtClean="0"/>
              <a:t>за</a:t>
            </a:r>
            <a:r>
              <a:rPr lang="en-US" sz="1900" dirty="0" smtClean="0"/>
              <a:t> </a:t>
            </a:r>
            <a:r>
              <a:rPr lang="en-US" sz="1900" dirty="0" err="1" smtClean="0"/>
              <a:t>финансиско</a:t>
            </a:r>
            <a:r>
              <a:rPr lang="en-US" sz="1900" dirty="0" smtClean="0"/>
              <a:t> </a:t>
            </a:r>
            <a:r>
              <a:rPr lang="en-US" sz="1900" dirty="0" err="1" smtClean="0"/>
              <a:t>разузнавање</a:t>
            </a:r>
            <a:r>
              <a:rPr lang="en-US" sz="1900" dirty="0" smtClean="0"/>
              <a:t> (УФР), </a:t>
            </a:r>
            <a:r>
              <a:rPr lang="en-US" sz="1900" dirty="0" err="1" smtClean="0"/>
              <a:t>исто</a:t>
            </a:r>
            <a:r>
              <a:rPr lang="en-US" sz="1900" dirty="0" smtClean="0"/>
              <a:t> </a:t>
            </a:r>
            <a:r>
              <a:rPr lang="en-US" sz="1900" dirty="0" err="1" smtClean="0"/>
              <a:t>така</a:t>
            </a:r>
            <a:r>
              <a:rPr lang="en-US" sz="1900" dirty="0" smtClean="0"/>
              <a:t>, </a:t>
            </a:r>
            <a:r>
              <a:rPr lang="en-US" sz="1900" dirty="0" err="1" smtClean="0"/>
              <a:t>може</a:t>
            </a:r>
            <a:r>
              <a:rPr lang="en-US" sz="1900" dirty="0" smtClean="0"/>
              <a:t> </a:t>
            </a:r>
            <a:r>
              <a:rPr lang="en-US" sz="1900" dirty="0" err="1" smtClean="0"/>
              <a:t>да</a:t>
            </a:r>
            <a:r>
              <a:rPr lang="en-US" sz="1900" dirty="0" smtClean="0"/>
              <a:t> </a:t>
            </a:r>
            <a:r>
              <a:rPr lang="en-US" sz="1900" dirty="0" err="1" smtClean="0"/>
              <a:t>доведе</a:t>
            </a:r>
            <a:r>
              <a:rPr lang="en-US" sz="1900" dirty="0" smtClean="0"/>
              <a:t> </a:t>
            </a:r>
            <a:r>
              <a:rPr lang="en-US" sz="1900" dirty="0" err="1" smtClean="0"/>
              <a:t>до</a:t>
            </a:r>
            <a:r>
              <a:rPr lang="en-US" sz="1900" dirty="0" smtClean="0"/>
              <a:t> </a:t>
            </a:r>
            <a:r>
              <a:rPr lang="en-US" sz="1900" dirty="0" err="1" smtClean="0"/>
              <a:t>истрага</a:t>
            </a:r>
            <a:r>
              <a:rPr lang="en-US" sz="1900" dirty="0" smtClean="0"/>
              <a:t> </a:t>
            </a:r>
            <a:r>
              <a:rPr lang="en-US" sz="1900" dirty="0" err="1" smtClean="0"/>
              <a:t>на</a:t>
            </a:r>
            <a:r>
              <a:rPr lang="en-US" sz="1900" dirty="0" smtClean="0"/>
              <a:t> (</a:t>
            </a:r>
            <a:r>
              <a:rPr lang="en-US" sz="1900" dirty="0" err="1" smtClean="0"/>
              <a:t>предикатно</a:t>
            </a:r>
            <a:r>
              <a:rPr lang="en-US" sz="1900" dirty="0" smtClean="0"/>
              <a:t>) </a:t>
            </a:r>
            <a:r>
              <a:rPr lang="en-US" sz="1900" dirty="0" err="1" smtClean="0"/>
              <a:t>кривично</a:t>
            </a:r>
            <a:r>
              <a:rPr lang="en-US" sz="1900" dirty="0" smtClean="0"/>
              <a:t> </a:t>
            </a:r>
            <a:r>
              <a:rPr lang="en-US" sz="1900" dirty="0" err="1" smtClean="0"/>
              <a:t>дело</a:t>
            </a:r>
            <a:r>
              <a:rPr lang="en-US" sz="1900" dirty="0" smtClean="0"/>
              <a:t> и </a:t>
            </a:r>
            <a:r>
              <a:rPr lang="en-US" sz="1900" dirty="0" err="1" smtClean="0"/>
              <a:t>на</a:t>
            </a:r>
            <a:r>
              <a:rPr lang="en-US" sz="1900" dirty="0" smtClean="0"/>
              <a:t> </a:t>
            </a:r>
            <a:r>
              <a:rPr lang="en-US" sz="1900" dirty="0" err="1" smtClean="0"/>
              <a:t>поврзаната</a:t>
            </a:r>
            <a:r>
              <a:rPr lang="en-US" sz="1900" dirty="0" smtClean="0"/>
              <a:t> </a:t>
            </a:r>
            <a:r>
              <a:rPr lang="en-US" sz="1900" dirty="0" err="1" smtClean="0"/>
              <a:t>имотна</a:t>
            </a:r>
            <a:r>
              <a:rPr lang="en-US" sz="1900" dirty="0" smtClean="0"/>
              <a:t> </a:t>
            </a:r>
            <a:r>
              <a:rPr lang="en-US" sz="1900" dirty="0" err="1" smtClean="0"/>
              <a:t>корист</a:t>
            </a:r>
            <a:r>
              <a:rPr lang="en-US" sz="1900" dirty="0" smtClean="0"/>
              <a:t> </a:t>
            </a:r>
            <a:r>
              <a:rPr lang="en-US" sz="1900" dirty="0" err="1" smtClean="0"/>
              <a:t>од</a:t>
            </a:r>
            <a:r>
              <a:rPr lang="en-US" sz="1900" dirty="0" smtClean="0"/>
              <a:t> </a:t>
            </a:r>
            <a:r>
              <a:rPr lang="en-US" sz="1900" dirty="0" err="1" smtClean="0"/>
              <a:t>кривичното</a:t>
            </a:r>
            <a:r>
              <a:rPr lang="en-US" sz="1900" dirty="0" smtClean="0"/>
              <a:t> </a:t>
            </a:r>
            <a:r>
              <a:rPr lang="en-US" sz="1900" dirty="0" err="1" smtClean="0"/>
              <a:t>дело</a:t>
            </a:r>
            <a:r>
              <a:rPr lang="en-US" sz="1900" dirty="0" smtClean="0"/>
              <a:t>. </a:t>
            </a:r>
          </a:p>
          <a:p>
            <a:pPr>
              <a:buFont typeface="Arial" charset="0"/>
              <a:buNone/>
            </a:pPr>
            <a:r>
              <a:rPr lang="en-US" sz="1900" dirty="0" err="1" smtClean="0"/>
              <a:t>Кога</a:t>
            </a:r>
            <a:r>
              <a:rPr lang="en-US" sz="1900" dirty="0" smtClean="0"/>
              <a:t> </a:t>
            </a:r>
            <a:r>
              <a:rPr lang="en-US" sz="1900" dirty="0" err="1" smtClean="0"/>
              <a:t>се</a:t>
            </a:r>
            <a:r>
              <a:rPr lang="en-US" sz="1900" dirty="0" smtClean="0"/>
              <a:t> </a:t>
            </a:r>
            <a:r>
              <a:rPr lang="en-US" sz="1900" dirty="0" err="1" smtClean="0"/>
              <a:t>исполнети</a:t>
            </a:r>
            <a:r>
              <a:rPr lang="en-US" sz="1900" dirty="0" smtClean="0"/>
              <a:t> </a:t>
            </a:r>
            <a:r>
              <a:rPr lang="en-US" sz="1900" dirty="0" err="1" smtClean="0"/>
              <a:t>овие</a:t>
            </a:r>
            <a:r>
              <a:rPr lang="en-US" sz="1900" dirty="0" smtClean="0"/>
              <a:t> </a:t>
            </a:r>
            <a:r>
              <a:rPr lang="en-US" sz="1900" dirty="0" err="1" smtClean="0"/>
              <a:t>услови</a:t>
            </a:r>
            <a:r>
              <a:rPr lang="en-US" sz="1900" dirty="0" smtClean="0"/>
              <a:t>, </a:t>
            </a:r>
            <a:r>
              <a:rPr lang="en-US" sz="1900" b="1" dirty="0" smtClean="0"/>
              <a:t>УФР </a:t>
            </a:r>
            <a:r>
              <a:rPr lang="en-US" sz="1900" b="1" dirty="0" err="1" smtClean="0"/>
              <a:t>може</a:t>
            </a:r>
            <a:r>
              <a:rPr lang="en-US" sz="1900" b="1" dirty="0" smtClean="0"/>
              <a:t> </a:t>
            </a:r>
            <a:r>
              <a:rPr lang="en-US" sz="1900" b="1" dirty="0" err="1" smtClean="0"/>
              <a:t>да</a:t>
            </a:r>
            <a:r>
              <a:rPr lang="en-US" sz="1900" b="1" dirty="0" smtClean="0"/>
              <a:t> </a:t>
            </a:r>
            <a:r>
              <a:rPr lang="en-US" sz="1900" b="1" dirty="0" err="1" smtClean="0"/>
              <a:t>биде</a:t>
            </a:r>
            <a:r>
              <a:rPr lang="en-US" sz="1900" b="1" dirty="0" smtClean="0"/>
              <a:t> </a:t>
            </a:r>
            <a:r>
              <a:rPr lang="en-US" sz="1900" b="1" dirty="0" err="1" smtClean="0"/>
              <a:t>ангажирана</a:t>
            </a:r>
            <a:r>
              <a:rPr lang="en-US" sz="1900" dirty="0" smtClean="0"/>
              <a:t> и </a:t>
            </a:r>
            <a:r>
              <a:rPr lang="en-US" sz="1900" dirty="0" err="1" smtClean="0"/>
              <a:t>нејзините</a:t>
            </a:r>
            <a:r>
              <a:rPr lang="en-US" sz="1900" dirty="0" smtClean="0"/>
              <a:t> </a:t>
            </a:r>
            <a:r>
              <a:rPr lang="en-US" sz="1900" dirty="0" err="1" smtClean="0"/>
              <a:t>овластувања</a:t>
            </a:r>
            <a:r>
              <a:rPr lang="en-US" sz="1900" dirty="0" smtClean="0"/>
              <a:t> </a:t>
            </a:r>
            <a:r>
              <a:rPr lang="en-US" sz="1900" dirty="0" err="1" smtClean="0"/>
              <a:t>да</a:t>
            </a:r>
            <a:r>
              <a:rPr lang="en-US" sz="1900" dirty="0" smtClean="0"/>
              <a:t> </a:t>
            </a:r>
            <a:r>
              <a:rPr lang="en-US" sz="1900" dirty="0" err="1" smtClean="0"/>
              <a:t>бидат</a:t>
            </a:r>
            <a:r>
              <a:rPr lang="en-US" sz="1900" dirty="0" smtClean="0"/>
              <a:t> </a:t>
            </a:r>
            <a:r>
              <a:rPr lang="en-US" sz="1900" dirty="0" err="1" smtClean="0"/>
              <a:t>применети</a:t>
            </a:r>
            <a:r>
              <a:rPr lang="en-US" sz="1900" dirty="0" smtClean="0"/>
              <a:t>: </a:t>
            </a:r>
            <a:endParaRPr lang="en-US" sz="1900" dirty="0" smtClean="0"/>
          </a:p>
          <a:p>
            <a:r>
              <a:rPr lang="en-US" sz="1900" dirty="0" err="1" smtClean="0"/>
              <a:t>за</a:t>
            </a:r>
            <a:r>
              <a:rPr lang="en-US" sz="1900" dirty="0" smtClean="0"/>
              <a:t> </a:t>
            </a:r>
            <a:r>
              <a:rPr lang="en-US" sz="1900" dirty="0" err="1" smtClean="0"/>
              <a:t>пристап</a:t>
            </a:r>
            <a:r>
              <a:rPr lang="en-US" sz="1900" dirty="0" smtClean="0"/>
              <a:t> </a:t>
            </a:r>
            <a:r>
              <a:rPr lang="en-US" sz="1900" dirty="0" err="1" smtClean="0"/>
              <a:t>до</a:t>
            </a:r>
            <a:r>
              <a:rPr lang="en-US" sz="1900" dirty="0" smtClean="0"/>
              <a:t> </a:t>
            </a:r>
            <a:r>
              <a:rPr lang="en-US" sz="1900" dirty="0" err="1" smtClean="0"/>
              <a:t>банкарските</a:t>
            </a:r>
            <a:r>
              <a:rPr lang="en-US" sz="1900" dirty="0" smtClean="0"/>
              <a:t> </a:t>
            </a:r>
            <a:r>
              <a:rPr lang="en-US" sz="1900" dirty="0" err="1" smtClean="0"/>
              <a:t>податоци</a:t>
            </a:r>
            <a:r>
              <a:rPr lang="en-US" sz="1900" dirty="0" smtClean="0"/>
              <a:t> (STR) </a:t>
            </a:r>
            <a:r>
              <a:rPr lang="en-US" sz="1900" dirty="0" err="1" smtClean="0"/>
              <a:t>дома</a:t>
            </a:r>
            <a:r>
              <a:rPr lang="en-US" sz="1900" dirty="0" smtClean="0"/>
              <a:t> и </a:t>
            </a:r>
            <a:r>
              <a:rPr lang="en-US" sz="1900" dirty="0" err="1" smtClean="0"/>
              <a:t>во</a:t>
            </a:r>
            <a:r>
              <a:rPr lang="en-US" sz="1900" dirty="0" smtClean="0"/>
              <a:t> </a:t>
            </a:r>
            <a:r>
              <a:rPr lang="en-US" sz="1900" dirty="0" err="1" smtClean="0"/>
              <a:t>странство</a:t>
            </a:r>
            <a:r>
              <a:rPr lang="en-US" sz="1900" dirty="0" smtClean="0"/>
              <a:t>, </a:t>
            </a:r>
          </a:p>
          <a:p>
            <a:r>
              <a:rPr lang="en-US" sz="1900" dirty="0" err="1" smtClean="0"/>
              <a:t>за</a:t>
            </a:r>
            <a:r>
              <a:rPr lang="en-US" sz="1900" dirty="0" smtClean="0"/>
              <a:t> </a:t>
            </a:r>
            <a:r>
              <a:rPr lang="en-US" sz="1900" dirty="0" err="1" smtClean="0"/>
              <a:t>аналитичка</a:t>
            </a:r>
            <a:r>
              <a:rPr lang="en-US" sz="1900" dirty="0" smtClean="0"/>
              <a:t> </a:t>
            </a:r>
            <a:r>
              <a:rPr lang="en-US" sz="1900" dirty="0" err="1" smtClean="0"/>
              <a:t>способност</a:t>
            </a:r>
            <a:r>
              <a:rPr lang="en-US" sz="1900" dirty="0" smtClean="0"/>
              <a:t>, </a:t>
            </a:r>
            <a:endParaRPr lang="en-US" sz="1900" dirty="0" smtClean="0"/>
          </a:p>
          <a:p>
            <a:r>
              <a:rPr lang="en-US" sz="1900" dirty="0" err="1" smtClean="0"/>
              <a:t>за</a:t>
            </a:r>
            <a:r>
              <a:rPr lang="en-US" sz="1900" dirty="0" smtClean="0"/>
              <a:t> </a:t>
            </a:r>
            <a:r>
              <a:rPr lang="en-US" sz="1900" dirty="0" err="1" smtClean="0"/>
              <a:t>привремено</a:t>
            </a:r>
            <a:r>
              <a:rPr lang="en-US" sz="1900" dirty="0" smtClean="0"/>
              <a:t> </a:t>
            </a:r>
            <a:r>
              <a:rPr lang="en-US" sz="1900" dirty="0" err="1" smtClean="0"/>
              <a:t>суспендирање</a:t>
            </a:r>
            <a:r>
              <a:rPr lang="en-US" sz="1900" dirty="0" smtClean="0"/>
              <a:t> </a:t>
            </a:r>
            <a:r>
              <a:rPr lang="en-US" sz="1900" dirty="0" err="1" smtClean="0"/>
              <a:t>на</a:t>
            </a:r>
            <a:r>
              <a:rPr lang="en-US" sz="1900" dirty="0" smtClean="0"/>
              <a:t> </a:t>
            </a:r>
            <a:r>
              <a:rPr lang="en-US" sz="1900" dirty="0" err="1" smtClean="0"/>
              <a:t>банкарските</a:t>
            </a:r>
            <a:r>
              <a:rPr lang="en-US" sz="1900" dirty="0" smtClean="0"/>
              <a:t> </a:t>
            </a:r>
            <a:r>
              <a:rPr lang="en-US" sz="1900" dirty="0" err="1" smtClean="0"/>
              <a:t>трансакции</a:t>
            </a:r>
            <a:r>
              <a:rPr lang="en-US" sz="1900" dirty="0" smtClean="0"/>
              <a:t> </a:t>
            </a:r>
            <a:r>
              <a:rPr lang="en-US" sz="1900" dirty="0" err="1" smtClean="0"/>
              <a:t>дома</a:t>
            </a:r>
            <a:r>
              <a:rPr lang="en-US" sz="1900" dirty="0" smtClean="0"/>
              <a:t> и </a:t>
            </a:r>
            <a:r>
              <a:rPr lang="en-US" sz="1900" dirty="0" err="1" smtClean="0"/>
              <a:t>во</a:t>
            </a:r>
            <a:r>
              <a:rPr lang="en-US" sz="1900" dirty="0" smtClean="0"/>
              <a:t> </a:t>
            </a:r>
            <a:r>
              <a:rPr lang="en-US" sz="1900" dirty="0" err="1" smtClean="0"/>
              <a:t>странство</a:t>
            </a:r>
            <a:r>
              <a:rPr lang="en-US" sz="1900" dirty="0" smtClean="0"/>
              <a:t>. </a:t>
            </a:r>
          </a:p>
          <a:p>
            <a:endParaRPr lang="en-US" sz="1900" dirty="0" smtClean="0"/>
          </a:p>
          <a:p>
            <a:pPr>
              <a:buFont typeface="Arial" charset="0"/>
              <a:buNone/>
            </a:pPr>
            <a:endParaRPr lang="en-US" sz="1900" dirty="0" smtClean="0"/>
          </a:p>
          <a:p>
            <a:pPr>
              <a:buFont typeface="Arial" charset="0"/>
              <a:buNone/>
            </a:pPr>
            <a:endParaRPr lang="en-US" sz="1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468313" y="1052513"/>
            <a:ext cx="8229600" cy="376237"/>
          </a:xfrm>
        </p:spPr>
        <p:txBody>
          <a:bodyPr/>
          <a:lstStyle/>
          <a:p>
            <a:r>
              <a:rPr lang="en-US" sz="2000" b="1" smtClean="0"/>
              <a:t>Перење пари и финансиска истрага</a:t>
            </a:r>
          </a:p>
        </p:txBody>
      </p:sp>
      <p:sp>
        <p:nvSpPr>
          <p:cNvPr id="3379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grpSp>
        <p:nvGrpSpPr>
          <p:cNvPr id="33796" name="Group 1"/>
          <p:cNvGrpSpPr>
            <a:grpSpLocks noChangeAspect="1"/>
          </p:cNvGrpSpPr>
          <p:nvPr/>
        </p:nvGrpSpPr>
        <p:grpSpPr bwMode="auto">
          <a:xfrm>
            <a:off x="1071563" y="1619250"/>
            <a:ext cx="7167562" cy="5238750"/>
            <a:chOff x="3645" y="4406"/>
            <a:chExt cx="6192" cy="4526"/>
          </a:xfrm>
        </p:grpSpPr>
        <p:sp>
          <p:nvSpPr>
            <p:cNvPr id="33801" name="AutoShape 14"/>
            <p:cNvSpPr>
              <a:spLocks noChangeAspect="1" noChangeArrowheads="1" noTextEdit="1"/>
            </p:cNvSpPr>
            <p:nvPr/>
          </p:nvSpPr>
          <p:spPr bwMode="auto">
            <a:xfrm>
              <a:off x="3645" y="5141"/>
              <a:ext cx="6192" cy="3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02" name="Text Box 13"/>
            <p:cNvSpPr txBox="1">
              <a:spLocks noChangeArrowheads="1"/>
            </p:cNvSpPr>
            <p:nvPr/>
          </p:nvSpPr>
          <p:spPr bwMode="auto">
            <a:xfrm>
              <a:off x="3645" y="7718"/>
              <a:ext cx="4176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en-US" sz="1600" b="1"/>
                <a:t>Кривична истрага и финансиска истрага</a:t>
              </a:r>
              <a:r>
                <a:rPr lang="en-US" sz="1600"/>
                <a:t> </a:t>
              </a:r>
              <a:endParaRPr lang="en-US" sz="2400" b="1"/>
            </a:p>
          </p:txBody>
        </p:sp>
        <p:sp>
          <p:nvSpPr>
            <p:cNvPr id="33803" name="Text Box 12"/>
            <p:cNvSpPr txBox="1">
              <a:spLocks noChangeArrowheads="1"/>
            </p:cNvSpPr>
            <p:nvPr/>
          </p:nvSpPr>
          <p:spPr bwMode="auto">
            <a:xfrm>
              <a:off x="3933" y="6710"/>
              <a:ext cx="1296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ctr"/>
              <a:endParaRPr lang="en-US" sz="1600" b="1"/>
            </a:p>
            <a:p>
              <a:pPr algn="ctr"/>
              <a:r>
                <a:rPr lang="en-US" sz="1600" b="1"/>
                <a:t>Кривично дело</a:t>
              </a:r>
              <a:endParaRPr lang="en-US" sz="2400" b="1"/>
            </a:p>
          </p:txBody>
        </p:sp>
        <p:sp>
          <p:nvSpPr>
            <p:cNvPr id="33804" name="Text Box 11"/>
            <p:cNvSpPr txBox="1">
              <a:spLocks noChangeArrowheads="1"/>
            </p:cNvSpPr>
            <p:nvPr/>
          </p:nvSpPr>
          <p:spPr bwMode="auto">
            <a:xfrm>
              <a:off x="5805" y="6710"/>
              <a:ext cx="1440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ctr"/>
              <a:endParaRPr lang="en-US" sz="1600" b="1"/>
            </a:p>
            <a:p>
              <a:pPr algn="ctr"/>
              <a:r>
                <a:rPr lang="en-US" sz="1600" b="1"/>
                <a:t>Имотна корист</a:t>
              </a:r>
              <a:endParaRPr lang="en-US" sz="2400" b="1"/>
            </a:p>
          </p:txBody>
        </p:sp>
        <p:sp>
          <p:nvSpPr>
            <p:cNvPr id="33805" name="Text Box 10"/>
            <p:cNvSpPr txBox="1">
              <a:spLocks noChangeArrowheads="1"/>
            </p:cNvSpPr>
            <p:nvPr/>
          </p:nvSpPr>
          <p:spPr bwMode="auto">
            <a:xfrm>
              <a:off x="5805" y="5414"/>
              <a:ext cx="1440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en-US" sz="1600" b="1"/>
                <a:t>Перење пари</a:t>
              </a:r>
              <a:endParaRPr lang="en-US" sz="2400" b="1"/>
            </a:p>
          </p:txBody>
        </p:sp>
        <p:sp>
          <p:nvSpPr>
            <p:cNvPr id="33806" name="Text Box 9"/>
            <p:cNvSpPr txBox="1">
              <a:spLocks noChangeArrowheads="1"/>
            </p:cNvSpPr>
            <p:nvPr/>
          </p:nvSpPr>
          <p:spPr bwMode="auto">
            <a:xfrm>
              <a:off x="3789" y="4406"/>
              <a:ext cx="3888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en-US" sz="1600" b="1"/>
                <a:t>Следење и истрага на сомнителни трансакции</a:t>
              </a:r>
              <a:r>
                <a:rPr lang="en-US" sz="1600"/>
                <a:t> </a:t>
              </a:r>
            </a:p>
          </p:txBody>
        </p:sp>
        <p:sp>
          <p:nvSpPr>
            <p:cNvPr id="33807" name="Line 8"/>
            <p:cNvSpPr>
              <a:spLocks noChangeShapeType="1"/>
            </p:cNvSpPr>
            <p:nvPr/>
          </p:nvSpPr>
          <p:spPr bwMode="auto">
            <a:xfrm flipV="1">
              <a:off x="4653" y="7286"/>
              <a:ext cx="0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08" name="Line 7"/>
            <p:cNvSpPr>
              <a:spLocks noChangeShapeType="1"/>
            </p:cNvSpPr>
            <p:nvPr/>
          </p:nvSpPr>
          <p:spPr bwMode="auto">
            <a:xfrm flipV="1">
              <a:off x="6525" y="7286"/>
              <a:ext cx="0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09" name="Line 6"/>
            <p:cNvSpPr>
              <a:spLocks noChangeShapeType="1"/>
            </p:cNvSpPr>
            <p:nvPr/>
          </p:nvSpPr>
          <p:spPr bwMode="auto">
            <a:xfrm>
              <a:off x="6381" y="4982"/>
              <a:ext cx="0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10" name="Line 4"/>
            <p:cNvSpPr>
              <a:spLocks noChangeShapeType="1"/>
            </p:cNvSpPr>
            <p:nvPr/>
          </p:nvSpPr>
          <p:spPr bwMode="auto">
            <a:xfrm>
              <a:off x="5229" y="6998"/>
              <a:ext cx="57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11" name="Text Box 3"/>
            <p:cNvSpPr txBox="1">
              <a:spLocks noChangeArrowheads="1"/>
            </p:cNvSpPr>
            <p:nvPr/>
          </p:nvSpPr>
          <p:spPr bwMode="auto">
            <a:xfrm>
              <a:off x="7965" y="4406"/>
              <a:ext cx="1152" cy="10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ctr"/>
              <a:endParaRPr lang="en-US"/>
            </a:p>
            <a:p>
              <a:pPr algn="ctr"/>
              <a:r>
                <a:rPr lang="en-US" b="1"/>
                <a:t>УФР</a:t>
              </a:r>
              <a:r>
                <a:rPr lang="en-US"/>
                <a:t> </a:t>
              </a:r>
              <a:endParaRPr lang="en-US" sz="2800" b="1"/>
            </a:p>
          </p:txBody>
        </p:sp>
        <p:sp>
          <p:nvSpPr>
            <p:cNvPr id="33812" name="Text Box 2"/>
            <p:cNvSpPr txBox="1">
              <a:spLocks noChangeArrowheads="1"/>
            </p:cNvSpPr>
            <p:nvPr/>
          </p:nvSpPr>
          <p:spPr bwMode="auto">
            <a:xfrm>
              <a:off x="7965" y="7430"/>
              <a:ext cx="1152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ctr"/>
              <a:endParaRPr lang="en-US" sz="1400" b="1"/>
            </a:p>
            <a:p>
              <a:pPr algn="ctr"/>
              <a:r>
                <a:rPr lang="en-US" sz="1400" b="1"/>
                <a:t>Полиција и</a:t>
              </a:r>
              <a:r>
                <a:rPr lang="en-US" sz="1400"/>
                <a:t> </a:t>
              </a:r>
            </a:p>
            <a:p>
              <a:pPr algn="ctr"/>
              <a:r>
                <a:rPr lang="en-US" sz="1400" b="1"/>
                <a:t>Обвинител</a:t>
              </a:r>
            </a:p>
          </p:txBody>
        </p:sp>
      </p:grpSp>
      <p:cxnSp>
        <p:nvCxnSpPr>
          <p:cNvPr id="20" name="Raven puščični konektor 19"/>
          <p:cNvCxnSpPr/>
          <p:nvPr/>
        </p:nvCxnSpPr>
        <p:spPr>
          <a:xfrm flipH="1">
            <a:off x="2238375" y="3500438"/>
            <a:ext cx="1333500" cy="7762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aven puščični konektor 21"/>
          <p:cNvCxnSpPr>
            <a:endCxn id="33805" idx="2"/>
          </p:cNvCxnSpPr>
          <p:nvPr/>
        </p:nvCxnSpPr>
        <p:spPr>
          <a:xfrm flipV="1">
            <a:off x="4402138" y="3452813"/>
            <a:ext cx="3175" cy="8239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aven puščični konektor 23"/>
          <p:cNvCxnSpPr>
            <a:stCxn id="33812" idx="0"/>
            <a:endCxn id="33811" idx="2"/>
          </p:cNvCxnSpPr>
          <p:nvPr/>
        </p:nvCxnSpPr>
        <p:spPr>
          <a:xfrm rot="5400000" flipH="1" flipV="1">
            <a:off x="5571331" y="3952082"/>
            <a:ext cx="2333625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aven puščični konektor 25"/>
          <p:cNvCxnSpPr/>
          <p:nvPr/>
        </p:nvCxnSpPr>
        <p:spPr>
          <a:xfrm>
            <a:off x="6573838" y="2786063"/>
            <a:ext cx="0" cy="2333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68313" y="1268413"/>
            <a:ext cx="8229600" cy="1223962"/>
          </a:xfrm>
        </p:spPr>
        <p:txBody>
          <a:bodyPr/>
          <a:lstStyle/>
          <a:p>
            <a:r>
              <a:rPr lang="en-US" sz="3600" b="1" smtClean="0"/>
              <a:t>Перење пари и финансиски истраги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468313" y="2000250"/>
            <a:ext cx="8229600" cy="41941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1400" smtClean="0"/>
              <a:t> </a:t>
            </a:r>
          </a:p>
          <a:p>
            <a:pPr>
              <a:buFont typeface="Arial" charset="0"/>
              <a:buNone/>
            </a:pPr>
            <a:endParaRPr lang="en-US" sz="1400" smtClean="0"/>
          </a:p>
          <a:p>
            <a:pPr algn="ctr">
              <a:buFont typeface="Arial" charset="0"/>
              <a:buNone/>
            </a:pPr>
            <a:r>
              <a:rPr lang="en-US" b="1" smtClean="0"/>
              <a:t>ДИСКУСИЈА</a:t>
            </a:r>
          </a:p>
          <a:p>
            <a:pPr>
              <a:buFont typeface="Arial" charset="0"/>
              <a:buNone/>
            </a:pPr>
            <a:endParaRPr lang="en-US" sz="1400" smtClean="0"/>
          </a:p>
          <a:p>
            <a:r>
              <a:rPr lang="en-US" sz="2000" smtClean="0"/>
              <a:t>Какви се националното законодавство и судската практика (вклучително и релевантните пресуди) во однос на неопходните елементи за кривичното дело перење пари? </a:t>
            </a:r>
          </a:p>
          <a:p>
            <a:r>
              <a:rPr lang="en-US" sz="2000" smtClean="0"/>
              <a:t>Во практика, дали резултат на финансиската истрага е обвинение за перење пари? </a:t>
            </a:r>
          </a:p>
          <a:p>
            <a:r>
              <a:rPr lang="en-US" sz="2000" smtClean="0"/>
              <a:t>Дали обвинението за перење пари може да биде поефикасно од обвинението за предикатно кривично дело? </a:t>
            </a:r>
          </a:p>
          <a:p>
            <a:r>
              <a:rPr lang="en-US" sz="2000" smtClean="0"/>
              <a:t>Дали податоците од УФР може да се користат како докази во кривична постапка? </a:t>
            </a:r>
          </a:p>
          <a:p>
            <a:pPr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Naslov 1"/>
          <p:cNvSpPr>
            <a:spLocks noGrp="1"/>
          </p:cNvSpPr>
          <p:nvPr>
            <p:ph type="title"/>
          </p:nvPr>
        </p:nvSpPr>
        <p:spPr>
          <a:xfrm>
            <a:off x="468313" y="1052513"/>
            <a:ext cx="8229600" cy="647700"/>
          </a:xfrm>
        </p:spPr>
        <p:txBody>
          <a:bodyPr/>
          <a:lstStyle/>
          <a:p>
            <a:r>
              <a:rPr lang="en-US" sz="2800" b="1" smtClean="0"/>
              <a:t>Вежба</a:t>
            </a:r>
            <a:endParaRPr lang="en-US" sz="2800" smtClean="0"/>
          </a:p>
        </p:txBody>
      </p:sp>
      <p:graphicFrame>
        <p:nvGraphicFramePr>
          <p:cNvPr id="4" name="Označba mesta vsebine 3"/>
          <p:cNvGraphicFramePr>
            <a:graphicFrameLocks noGrp="1"/>
          </p:cNvGraphicFramePr>
          <p:nvPr>
            <p:ph idx="1"/>
          </p:nvPr>
        </p:nvGraphicFramePr>
        <p:xfrm>
          <a:off x="468313" y="1773238"/>
          <a:ext cx="8064500" cy="5212088"/>
        </p:xfrm>
        <a:graphic>
          <a:graphicData uri="http://schemas.openxmlformats.org/drawingml/2006/table">
            <a:tbl>
              <a:tblPr/>
              <a:tblGrid>
                <a:gridCol w="3959225"/>
                <a:gridCol w="4105275"/>
              </a:tblGrid>
              <a:tr h="52117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k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Дискутирајте за </a:t>
                      </a:r>
                      <a:r>
                        <a:rPr kumimoji="0" lang="mk" sz="20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домашните правни одредби</a:t>
                      </a:r>
                      <a:r>
                        <a:rPr kumimoji="0" lang="mk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и за судската практика за:</a:t>
                      </a:r>
                      <a:r>
                        <a:rPr kumimoji="0" lang="mk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</a:t>
                      </a:r>
                      <a:endParaRPr kumimoji="0" lang="mk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k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mk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Финансиска истрага </a:t>
                      </a:r>
                      <a:endParaRPr kumimoji="0" lang="mk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mk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(извештај за финансиска истрага; пристап до банкарски податоци - сметка, трансакции, следење; користење на SIMS)</a:t>
                      </a:r>
                      <a:endParaRPr kumimoji="0" lang="mk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mk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Замрзнување на трансакција/имот</a:t>
                      </a:r>
                      <a:endParaRPr kumimoji="0" lang="mk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mk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Конфискација на имотната корист што е стекната од кривично дело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mk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Проширена конфискација</a:t>
                      </a:r>
                      <a:endParaRPr kumimoji="0" lang="mk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mk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Кривично дело перење пари </a:t>
                      </a:r>
                      <a:endParaRPr kumimoji="0" lang="mk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k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 </a:t>
                      </a:r>
                      <a:endParaRPr kumimoji="0" lang="mk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k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mk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Обезбедете/разговарајте за обрасци/формулари за:</a:t>
                      </a:r>
                      <a:endParaRPr kumimoji="0" lang="mk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k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mk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Финансиска истрага </a:t>
                      </a:r>
                      <a:endParaRPr kumimoji="0" lang="mk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mk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(извештај за финансиска истрага; пристап до банкарски податоци - сметка, трансакции, следење; користење на SIMS)</a:t>
                      </a:r>
                      <a:endParaRPr kumimoji="0" lang="mk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mk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Налог и предлог за замрзнување</a:t>
                      </a:r>
                      <a:endParaRPr kumimoji="0" lang="mk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mk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Одлука (дел од пресуда?) и предлог за конфискација</a:t>
                      </a:r>
                      <a:endParaRPr kumimoji="0" lang="mk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mk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Проширена конфискација</a:t>
                      </a:r>
                      <a:endParaRPr kumimoji="0" lang="mk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mk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Налог од УФР до банката да ја одложи финансиската трансакција</a:t>
                      </a:r>
                      <a:endParaRPr kumimoji="0" lang="mk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mk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Резиме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468313" y="2060575"/>
            <a:ext cx="8229600" cy="439261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sz="2000" smtClean="0"/>
              <a:t>На крајот од оваа сесија учесниците ќе бидат во можност да:</a:t>
            </a:r>
          </a:p>
          <a:p>
            <a:pPr marL="0" indent="0"/>
            <a:r>
              <a:rPr lang="en-US" sz="2000" smtClean="0"/>
              <a:t>Ги објаснат значењето на конфискацијата на имотната корист што е стекната од кривично дело и поврзаноста со истрагите за компјутерски криминал и со други видови истраги за криминал преку интернет</a:t>
            </a:r>
          </a:p>
          <a:p>
            <a:pPr marL="0" indent="0"/>
            <a:r>
              <a:rPr lang="en-US" sz="2000" smtClean="0"/>
              <a:t>Дефинираат што е финансиска истрага</a:t>
            </a:r>
          </a:p>
          <a:p>
            <a:pPr marL="0" indent="0"/>
            <a:r>
              <a:rPr lang="en-US" sz="2000" smtClean="0"/>
              <a:t>Ги набројат релевантните меѓународни правни инструменти</a:t>
            </a:r>
          </a:p>
          <a:p>
            <a:pPr marL="0" indent="0"/>
            <a:r>
              <a:rPr lang="en-US" sz="2000" smtClean="0"/>
              <a:t>Ги дефинираат релевантните поими</a:t>
            </a:r>
          </a:p>
          <a:p>
            <a:pPr marL="0" indent="0"/>
            <a:r>
              <a:rPr lang="en-US" sz="2000" smtClean="0"/>
              <a:t>Ги разберат четирите елементи на финансиската истрага</a:t>
            </a:r>
          </a:p>
          <a:p>
            <a:pPr marL="0" indent="0"/>
            <a:r>
              <a:rPr lang="en-US" sz="2000" smtClean="0"/>
              <a:t>Опишат различни режими за конфискација</a:t>
            </a:r>
          </a:p>
          <a:p>
            <a:pPr marL="0" indent="0"/>
            <a:r>
              <a:rPr lang="en-US" sz="2000" smtClean="0"/>
              <a:t>Го објаснат односот кон перењето пари</a:t>
            </a:r>
          </a:p>
          <a:p>
            <a:pPr marL="0" indent="0"/>
            <a:r>
              <a:rPr lang="en-US" sz="2000" smtClean="0"/>
              <a:t>Ја разберат улогата на УФР (Управа за финансиско разузнавање) во истрагите за перење пари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6" descr="Question Mark Clip Ar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TextBox 4"/>
          <p:cNvSpPr txBox="1">
            <a:spLocks noChangeArrowheads="1"/>
          </p:cNvSpPr>
          <p:nvPr/>
        </p:nvSpPr>
        <p:spPr bwMode="auto">
          <a:xfrm>
            <a:off x="3071813" y="4500563"/>
            <a:ext cx="30146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r>
              <a:rPr lang="en-US" sz="5400"/>
              <a:t>Прашања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1.</a:t>
            </a:r>
            <a:r>
              <a:rPr lang="en-US" smtClean="0"/>
              <a:t> </a:t>
            </a:r>
            <a:r>
              <a:rPr lang="en-US" b="1" smtClean="0"/>
              <a:t>Вовед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Calibri" pitchFamily="34" charset="0"/>
              <a:buAutoNum type="arabicPeriod"/>
            </a:pPr>
            <a:r>
              <a:rPr lang="en-US" smtClean="0"/>
              <a:t>Зошто е потребна конфискација на имотната корист што е стекната од кривично дело?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mtClean="0"/>
              <a:t>Што е финансиска истрага?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mtClean="0"/>
              <a:t>Меѓународни правни инструменти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mtClean="0"/>
              <a:t>Дефинирање на поимите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68313" y="1428750"/>
            <a:ext cx="8229600" cy="766763"/>
          </a:xfrm>
        </p:spPr>
        <p:txBody>
          <a:bodyPr/>
          <a:lstStyle/>
          <a:p>
            <a:r>
              <a:rPr lang="en-US" sz="2800" b="1" smtClean="0"/>
              <a:t>1.1 Зошто е потребна конфискација на имотната корист што е стекната од кривично дело?</a:t>
            </a: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68313" y="1928813"/>
            <a:ext cx="8229600" cy="4265612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1600" dirty="0" err="1" smtClean="0"/>
              <a:t>Еден</a:t>
            </a:r>
            <a:r>
              <a:rPr lang="en-US" sz="1600" dirty="0" smtClean="0"/>
              <a:t> </a:t>
            </a:r>
            <a:r>
              <a:rPr lang="en-US" sz="1600" dirty="0" err="1" smtClean="0"/>
              <a:t>од</a:t>
            </a:r>
            <a:r>
              <a:rPr lang="en-US" sz="1600" dirty="0" smtClean="0"/>
              <a:t> </a:t>
            </a:r>
            <a:r>
              <a:rPr lang="en-US" sz="1600" dirty="0" err="1" smtClean="0"/>
              <a:t>главните</a:t>
            </a:r>
            <a:r>
              <a:rPr lang="en-US" sz="1600" dirty="0" smtClean="0"/>
              <a:t> </a:t>
            </a:r>
            <a:r>
              <a:rPr lang="en-US" sz="1600" dirty="0" err="1" smtClean="0"/>
              <a:t>мотиви</a:t>
            </a:r>
            <a:r>
              <a:rPr lang="en-US" sz="1600" dirty="0" smtClean="0"/>
              <a:t> </a:t>
            </a:r>
            <a:r>
              <a:rPr lang="en-US" sz="1600" dirty="0" err="1" smtClean="0"/>
              <a:t>на</a:t>
            </a:r>
            <a:r>
              <a:rPr lang="en-US" sz="1600" dirty="0" smtClean="0"/>
              <a:t> </a:t>
            </a:r>
            <a:r>
              <a:rPr lang="en-US" sz="1600" dirty="0" err="1" smtClean="0"/>
              <a:t>сериозниот</a:t>
            </a:r>
            <a:r>
              <a:rPr lang="en-US" sz="1600" dirty="0" smtClean="0"/>
              <a:t> и </a:t>
            </a:r>
            <a:r>
              <a:rPr lang="en-US" sz="1600" dirty="0" err="1" smtClean="0"/>
              <a:t>на</a:t>
            </a:r>
            <a:r>
              <a:rPr lang="en-US" sz="1600" dirty="0" smtClean="0"/>
              <a:t> </a:t>
            </a:r>
            <a:r>
              <a:rPr lang="en-US" sz="1600" dirty="0" err="1" smtClean="0"/>
              <a:t>организираниот</a:t>
            </a:r>
            <a:r>
              <a:rPr lang="en-US" sz="1600" dirty="0" smtClean="0"/>
              <a:t> </a:t>
            </a:r>
            <a:r>
              <a:rPr lang="en-US" sz="1600" dirty="0" err="1" smtClean="0"/>
              <a:t>криминал</a:t>
            </a:r>
            <a:r>
              <a:rPr lang="en-US" sz="1600" dirty="0" smtClean="0"/>
              <a:t>, </a:t>
            </a:r>
            <a:r>
              <a:rPr lang="en-US" sz="1600" u="sng" dirty="0" err="1" smtClean="0"/>
              <a:t>вклучително</a:t>
            </a:r>
            <a:r>
              <a:rPr lang="en-US" sz="1600" u="sng" dirty="0" smtClean="0"/>
              <a:t> и </a:t>
            </a:r>
            <a:r>
              <a:rPr lang="en-US" sz="1600" u="sng" dirty="0" err="1" smtClean="0"/>
              <a:t>на</a:t>
            </a:r>
            <a:r>
              <a:rPr lang="en-US" sz="1600" u="sng" dirty="0" smtClean="0"/>
              <a:t> </a:t>
            </a:r>
            <a:r>
              <a:rPr lang="en-US" sz="1600" u="sng" dirty="0" err="1" smtClean="0"/>
              <a:t>компјутерскиот</a:t>
            </a:r>
            <a:r>
              <a:rPr lang="en-US" sz="1600" u="sng" dirty="0" smtClean="0"/>
              <a:t> </a:t>
            </a:r>
            <a:r>
              <a:rPr lang="en-US" sz="1600" u="sng" dirty="0" err="1" smtClean="0"/>
              <a:t>криминал</a:t>
            </a:r>
            <a:r>
              <a:rPr lang="en-US" sz="1600" dirty="0" smtClean="0"/>
              <a:t>, е </a:t>
            </a:r>
            <a:r>
              <a:rPr lang="en-US" sz="1600" dirty="0" err="1" smtClean="0"/>
              <a:t>финансиската</a:t>
            </a:r>
            <a:r>
              <a:rPr lang="en-US" sz="1600" dirty="0" smtClean="0"/>
              <a:t> </a:t>
            </a:r>
            <a:r>
              <a:rPr lang="en-US" sz="1600" dirty="0" err="1" smtClean="0"/>
              <a:t>добивка</a:t>
            </a:r>
            <a:endParaRPr lang="en-US" sz="1600" dirty="0" smtClean="0"/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1600" dirty="0" smtClean="0"/>
              <a:t> 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1600" dirty="0" err="1" smtClean="0"/>
              <a:t>Ефекти</a:t>
            </a:r>
            <a:r>
              <a:rPr lang="en-US" sz="1600" dirty="0" smtClean="0"/>
              <a:t> </a:t>
            </a:r>
            <a:r>
              <a:rPr lang="en-US" sz="1600" dirty="0" err="1" smtClean="0"/>
              <a:t>од</a:t>
            </a:r>
            <a:r>
              <a:rPr lang="en-US" sz="1600" dirty="0" smtClean="0"/>
              <a:t> </a:t>
            </a:r>
            <a:r>
              <a:rPr lang="en-US" sz="1600" dirty="0" err="1" smtClean="0"/>
              <a:t>конфискацијата</a:t>
            </a:r>
            <a:r>
              <a:rPr lang="en-US" sz="1600" dirty="0" smtClean="0"/>
              <a:t> </a:t>
            </a:r>
            <a:r>
              <a:rPr lang="en-US" sz="1600" dirty="0" err="1" smtClean="0"/>
              <a:t>на</a:t>
            </a:r>
            <a:r>
              <a:rPr lang="en-US" sz="1600" dirty="0" smtClean="0"/>
              <a:t> </a:t>
            </a:r>
            <a:r>
              <a:rPr lang="en-US" sz="1600" dirty="0" err="1" smtClean="0"/>
              <a:t>имотна</a:t>
            </a:r>
            <a:r>
              <a:rPr lang="en-US" sz="1600" dirty="0" smtClean="0"/>
              <a:t> </a:t>
            </a:r>
            <a:r>
              <a:rPr lang="en-US" sz="1600" dirty="0" err="1" smtClean="0"/>
              <a:t>корист</a:t>
            </a:r>
            <a:r>
              <a:rPr lang="en-US" sz="1600" dirty="0" smtClean="0"/>
              <a:t> </a:t>
            </a:r>
            <a:r>
              <a:rPr lang="en-US" sz="1600" dirty="0" err="1" smtClean="0"/>
              <a:t>што</a:t>
            </a:r>
            <a:r>
              <a:rPr lang="en-US" sz="1600" dirty="0" smtClean="0"/>
              <a:t> е </a:t>
            </a:r>
            <a:r>
              <a:rPr lang="en-US" sz="1600" dirty="0" err="1" smtClean="0"/>
              <a:t>стекната</a:t>
            </a:r>
            <a:r>
              <a:rPr lang="en-US" sz="1600" dirty="0" smtClean="0"/>
              <a:t> </a:t>
            </a:r>
            <a:r>
              <a:rPr lang="en-US" sz="1600" dirty="0" err="1" smtClean="0"/>
              <a:t>од</a:t>
            </a:r>
            <a:r>
              <a:rPr lang="en-US" sz="1600" dirty="0" smtClean="0"/>
              <a:t> </a:t>
            </a:r>
            <a:r>
              <a:rPr lang="en-US" sz="1600" dirty="0" err="1" smtClean="0"/>
              <a:t>кривично</a:t>
            </a:r>
            <a:r>
              <a:rPr lang="en-US" sz="1600" dirty="0" smtClean="0"/>
              <a:t> </a:t>
            </a:r>
            <a:r>
              <a:rPr lang="en-US" sz="1600" dirty="0" err="1" smtClean="0"/>
              <a:t>дело</a:t>
            </a:r>
            <a:r>
              <a:rPr lang="en-US" sz="1600" dirty="0" smtClean="0"/>
              <a:t>: </a:t>
            </a:r>
          </a:p>
          <a:p>
            <a:pPr>
              <a:lnSpc>
                <a:spcPct val="90000"/>
              </a:lnSpc>
            </a:pPr>
            <a:r>
              <a:rPr lang="en-US" sz="1600" dirty="0" err="1" smtClean="0"/>
              <a:t>Превентива</a:t>
            </a:r>
            <a:r>
              <a:rPr lang="en-US" sz="1600" dirty="0" smtClean="0"/>
              <a:t>, </a:t>
            </a:r>
            <a:r>
              <a:rPr lang="en-US" sz="1600" dirty="0" err="1" smtClean="0"/>
              <a:t>со</a:t>
            </a:r>
            <a:r>
              <a:rPr lang="en-US" sz="1600" dirty="0" smtClean="0"/>
              <a:t> </a:t>
            </a:r>
            <a:r>
              <a:rPr lang="en-US" sz="1600" dirty="0" err="1" smtClean="0"/>
              <a:t>оглед</a:t>
            </a:r>
            <a:r>
              <a:rPr lang="en-US" sz="1600" dirty="0" smtClean="0"/>
              <a:t> </a:t>
            </a:r>
            <a:r>
              <a:rPr lang="en-US" sz="1600" dirty="0" err="1" smtClean="0"/>
              <a:t>дека</a:t>
            </a:r>
            <a:r>
              <a:rPr lang="en-US" sz="1600" dirty="0" smtClean="0"/>
              <a:t> </a:t>
            </a:r>
            <a:r>
              <a:rPr lang="en-US" sz="1600" dirty="0" err="1" smtClean="0"/>
              <a:t>економскиот</a:t>
            </a:r>
            <a:r>
              <a:rPr lang="en-US" sz="1600" dirty="0" smtClean="0"/>
              <a:t> </a:t>
            </a:r>
            <a:r>
              <a:rPr lang="en-US" sz="1600" dirty="0" err="1" smtClean="0"/>
              <a:t>профит</a:t>
            </a:r>
            <a:r>
              <a:rPr lang="en-US" sz="1600" dirty="0" smtClean="0"/>
              <a:t> е </a:t>
            </a:r>
            <a:r>
              <a:rPr lang="en-US" sz="1600" dirty="0" err="1" smtClean="0"/>
              <a:t>мотив</a:t>
            </a:r>
            <a:r>
              <a:rPr lang="en-US" sz="1600" dirty="0" smtClean="0"/>
              <a:t> </a:t>
            </a:r>
            <a:r>
              <a:rPr lang="en-US" sz="1600" dirty="0" err="1" smtClean="0"/>
              <a:t>за</a:t>
            </a:r>
            <a:r>
              <a:rPr lang="en-US" sz="1600" dirty="0" smtClean="0"/>
              <a:t> </a:t>
            </a:r>
            <a:r>
              <a:rPr lang="en-US" sz="1600" dirty="0" err="1" smtClean="0"/>
              <a:t>повеќето</a:t>
            </a:r>
            <a:r>
              <a:rPr lang="en-US" sz="1600" dirty="0" smtClean="0"/>
              <a:t> </a:t>
            </a:r>
            <a:r>
              <a:rPr lang="en-US" sz="1600" dirty="0" err="1" smtClean="0"/>
              <a:t>кривични</a:t>
            </a:r>
            <a:r>
              <a:rPr lang="en-US" sz="1600" dirty="0" smtClean="0"/>
              <a:t> </a:t>
            </a:r>
            <a:r>
              <a:rPr lang="en-US" sz="1600" dirty="0" err="1" smtClean="0"/>
              <a:t>дела</a:t>
            </a:r>
            <a:r>
              <a:rPr lang="en-US" sz="1600" dirty="0" smtClean="0"/>
              <a:t>;</a:t>
            </a:r>
          </a:p>
          <a:p>
            <a:pPr>
              <a:lnSpc>
                <a:spcPct val="90000"/>
              </a:lnSpc>
            </a:pPr>
            <a:r>
              <a:rPr lang="en-US" sz="1600" dirty="0" err="1" smtClean="0"/>
              <a:t>Конфискацијата</a:t>
            </a:r>
            <a:r>
              <a:rPr lang="en-US" sz="1600" dirty="0" smtClean="0"/>
              <a:t> </a:t>
            </a:r>
            <a:r>
              <a:rPr lang="en-US" sz="1600" dirty="0" err="1" smtClean="0"/>
              <a:t>го</a:t>
            </a:r>
            <a:r>
              <a:rPr lang="en-US" sz="1600" dirty="0" smtClean="0"/>
              <a:t> </a:t>
            </a:r>
            <a:r>
              <a:rPr lang="en-US" sz="1600" dirty="0" err="1" smtClean="0"/>
              <a:t>спречува</a:t>
            </a:r>
            <a:r>
              <a:rPr lang="en-US" sz="1600" dirty="0" smtClean="0"/>
              <a:t> </a:t>
            </a:r>
            <a:r>
              <a:rPr lang="en-US" sz="1600" dirty="0" err="1" smtClean="0"/>
              <a:t>навлегувањето</a:t>
            </a:r>
            <a:r>
              <a:rPr lang="en-US" sz="1600" dirty="0" smtClean="0"/>
              <a:t> </a:t>
            </a:r>
            <a:r>
              <a:rPr lang="en-US" sz="1600" dirty="0" err="1" smtClean="0"/>
              <a:t>на</a:t>
            </a:r>
            <a:r>
              <a:rPr lang="en-US" sz="1600" dirty="0" smtClean="0"/>
              <a:t> </a:t>
            </a:r>
            <a:r>
              <a:rPr lang="en-US" sz="1600" dirty="0" err="1" smtClean="0"/>
              <a:t>нелегален</a:t>
            </a:r>
            <a:r>
              <a:rPr lang="en-US" sz="1600" dirty="0" smtClean="0"/>
              <a:t> </a:t>
            </a:r>
            <a:r>
              <a:rPr lang="en-US" sz="1600" dirty="0" err="1" smtClean="0"/>
              <a:t>профит</a:t>
            </a:r>
            <a:r>
              <a:rPr lang="en-US" sz="1600" dirty="0" smtClean="0"/>
              <a:t> и </a:t>
            </a:r>
            <a:r>
              <a:rPr lang="en-US" sz="1600" dirty="0" err="1" smtClean="0"/>
              <a:t>на</a:t>
            </a:r>
            <a:r>
              <a:rPr lang="en-US" sz="1600" dirty="0" smtClean="0"/>
              <a:t> </a:t>
            </a:r>
            <a:r>
              <a:rPr lang="en-US" sz="1600" dirty="0" err="1" smtClean="0"/>
              <a:t>корупција</a:t>
            </a:r>
            <a:r>
              <a:rPr lang="en-US" sz="1600" dirty="0" smtClean="0"/>
              <a:t> </a:t>
            </a:r>
            <a:r>
              <a:rPr lang="en-US" sz="1600" dirty="0" err="1" smtClean="0"/>
              <a:t>во</a:t>
            </a:r>
            <a:r>
              <a:rPr lang="en-US" sz="1600" dirty="0" smtClean="0"/>
              <a:t> </a:t>
            </a:r>
            <a:r>
              <a:rPr lang="en-US" sz="1600" dirty="0" err="1" smtClean="0"/>
              <a:t>легалната</a:t>
            </a:r>
            <a:r>
              <a:rPr lang="en-US" sz="1600" dirty="0" smtClean="0"/>
              <a:t> </a:t>
            </a:r>
            <a:r>
              <a:rPr lang="en-US" sz="1600" dirty="0" err="1" smtClean="0"/>
              <a:t>економија</a:t>
            </a:r>
            <a:r>
              <a:rPr lang="en-US" sz="1600" dirty="0" smtClean="0"/>
              <a:t>;</a:t>
            </a:r>
          </a:p>
          <a:p>
            <a:pPr>
              <a:lnSpc>
                <a:spcPct val="90000"/>
              </a:lnSpc>
            </a:pPr>
            <a:r>
              <a:rPr lang="en-US" sz="1600" dirty="0" err="1" smtClean="0"/>
              <a:t>Го</a:t>
            </a:r>
            <a:r>
              <a:rPr lang="en-US" sz="1600" dirty="0" smtClean="0"/>
              <a:t> </a:t>
            </a:r>
            <a:r>
              <a:rPr lang="en-US" sz="1600" dirty="0" err="1" smtClean="0"/>
              <a:t>отстранува</a:t>
            </a:r>
            <a:r>
              <a:rPr lang="en-US" sz="1600" dirty="0" smtClean="0"/>
              <a:t> </a:t>
            </a:r>
            <a:r>
              <a:rPr lang="en-US" sz="1600" dirty="0" err="1" smtClean="0"/>
              <a:t>инструментот</a:t>
            </a:r>
            <a:r>
              <a:rPr lang="en-US" sz="1600" dirty="0" smtClean="0"/>
              <a:t> </a:t>
            </a:r>
            <a:r>
              <a:rPr lang="en-US" sz="1600" dirty="0" err="1" smtClean="0"/>
              <a:t>за</a:t>
            </a:r>
            <a:r>
              <a:rPr lang="en-US" sz="1600" dirty="0" smtClean="0"/>
              <a:t> </a:t>
            </a:r>
            <a:r>
              <a:rPr lang="en-US" sz="1600" dirty="0" err="1" smtClean="0"/>
              <a:t>извршување</a:t>
            </a:r>
            <a:r>
              <a:rPr lang="en-US" sz="1600" dirty="0" smtClean="0"/>
              <a:t> </a:t>
            </a:r>
            <a:r>
              <a:rPr lang="en-US" sz="1600" dirty="0" err="1" smtClean="0"/>
              <a:t>идни</a:t>
            </a:r>
            <a:r>
              <a:rPr lang="en-US" sz="1600" dirty="0" smtClean="0"/>
              <a:t> </a:t>
            </a:r>
            <a:r>
              <a:rPr lang="en-US" sz="1600" dirty="0" err="1" smtClean="0"/>
              <a:t>кривични</a:t>
            </a:r>
            <a:r>
              <a:rPr lang="en-US" sz="1600" dirty="0" smtClean="0"/>
              <a:t> </a:t>
            </a:r>
            <a:r>
              <a:rPr lang="en-US" sz="1600" dirty="0" err="1" smtClean="0"/>
              <a:t>дела</a:t>
            </a:r>
            <a:r>
              <a:rPr lang="en-US" sz="1600" dirty="0" smtClean="0"/>
              <a:t>;</a:t>
            </a:r>
          </a:p>
          <a:p>
            <a:pPr>
              <a:lnSpc>
                <a:spcPct val="90000"/>
              </a:lnSpc>
            </a:pPr>
            <a:r>
              <a:rPr lang="en-US" sz="1600" dirty="0" err="1" smtClean="0"/>
              <a:t>Помага</a:t>
            </a:r>
            <a:r>
              <a:rPr lang="en-US" sz="1600" dirty="0" smtClean="0"/>
              <a:t> </a:t>
            </a:r>
            <a:r>
              <a:rPr lang="en-US" sz="1600" dirty="0" err="1" smtClean="0"/>
              <a:t>вниманието</a:t>
            </a:r>
            <a:r>
              <a:rPr lang="en-US" sz="1600" dirty="0" smtClean="0"/>
              <a:t> </a:t>
            </a:r>
            <a:r>
              <a:rPr lang="en-US" sz="1600" dirty="0" err="1" smtClean="0"/>
              <a:t>да</a:t>
            </a:r>
            <a:r>
              <a:rPr lang="en-US" sz="1600" dirty="0" smtClean="0"/>
              <a:t> </a:t>
            </a:r>
            <a:r>
              <a:rPr lang="en-US" sz="1600" dirty="0" err="1" smtClean="0"/>
              <a:t>се</a:t>
            </a:r>
            <a:r>
              <a:rPr lang="en-US" sz="1600" dirty="0" smtClean="0"/>
              <a:t> </a:t>
            </a:r>
            <a:r>
              <a:rPr lang="en-US" sz="1600" dirty="0" err="1" smtClean="0"/>
              <a:t>насочи</a:t>
            </a:r>
            <a:r>
              <a:rPr lang="en-US" sz="1600" dirty="0" smtClean="0"/>
              <a:t> </a:t>
            </a:r>
            <a:r>
              <a:rPr lang="en-US" sz="1600" dirty="0" err="1" smtClean="0"/>
              <a:t>кон</a:t>
            </a:r>
            <a:r>
              <a:rPr lang="en-US" sz="1600" dirty="0" smtClean="0"/>
              <a:t> </a:t>
            </a:r>
            <a:r>
              <a:rPr lang="en-US" sz="1600" dirty="0" err="1" smtClean="0"/>
              <a:t>високото</a:t>
            </a:r>
            <a:r>
              <a:rPr lang="en-US" sz="1600" dirty="0" smtClean="0"/>
              <a:t> </a:t>
            </a:r>
            <a:r>
              <a:rPr lang="en-US" sz="1600" dirty="0" err="1" smtClean="0"/>
              <a:t>раководство</a:t>
            </a:r>
            <a:r>
              <a:rPr lang="en-US" sz="1600" dirty="0" smtClean="0"/>
              <a:t> </a:t>
            </a:r>
            <a:r>
              <a:rPr lang="en-US" sz="1600" dirty="0" err="1" smtClean="0"/>
              <a:t>на</a:t>
            </a:r>
            <a:r>
              <a:rPr lang="en-US" sz="1600" dirty="0" smtClean="0"/>
              <a:t> </a:t>
            </a:r>
            <a:r>
              <a:rPr lang="en-US" sz="1600" dirty="0" err="1" smtClean="0"/>
              <a:t>некоја</a:t>
            </a:r>
            <a:r>
              <a:rPr lang="en-US" sz="1600" dirty="0" smtClean="0"/>
              <a:t> </a:t>
            </a:r>
            <a:r>
              <a:rPr lang="en-US" sz="1600" dirty="0" err="1" smtClean="0"/>
              <a:t>криминална</a:t>
            </a:r>
            <a:r>
              <a:rPr lang="en-US" sz="1600" dirty="0" smtClean="0"/>
              <a:t> </a:t>
            </a:r>
            <a:r>
              <a:rPr lang="en-US" sz="1600" dirty="0" err="1" smtClean="0"/>
              <a:t>организација</a:t>
            </a:r>
            <a:r>
              <a:rPr lang="en-US" sz="1600" dirty="0" smtClean="0"/>
              <a:t>;</a:t>
            </a:r>
          </a:p>
          <a:p>
            <a:pPr>
              <a:lnSpc>
                <a:spcPct val="90000"/>
              </a:lnSpc>
            </a:pPr>
            <a:r>
              <a:rPr lang="en-US" sz="1600" dirty="0" err="1" smtClean="0"/>
              <a:t>Ги</a:t>
            </a:r>
            <a:r>
              <a:rPr lang="en-US" sz="1600" dirty="0" smtClean="0"/>
              <a:t> </a:t>
            </a:r>
            <a:r>
              <a:rPr lang="en-US" sz="1600" dirty="0" err="1" smtClean="0"/>
              <a:t>поддржува</a:t>
            </a:r>
            <a:r>
              <a:rPr lang="en-US" sz="1600" dirty="0" smtClean="0"/>
              <a:t> </a:t>
            </a:r>
            <a:r>
              <a:rPr lang="en-US" sz="1600" dirty="0" err="1" smtClean="0"/>
              <a:t>владеењето</a:t>
            </a:r>
            <a:r>
              <a:rPr lang="en-US" sz="1600" dirty="0" smtClean="0"/>
              <a:t> </a:t>
            </a:r>
            <a:r>
              <a:rPr lang="en-US" sz="1600" dirty="0" err="1" smtClean="0"/>
              <a:t>на</a:t>
            </a:r>
            <a:r>
              <a:rPr lang="en-US" sz="1600" dirty="0" smtClean="0"/>
              <a:t> </a:t>
            </a:r>
            <a:r>
              <a:rPr lang="en-US" sz="1600" dirty="0" err="1" smtClean="0"/>
              <a:t>правото</a:t>
            </a:r>
            <a:r>
              <a:rPr lang="en-US" sz="1600" dirty="0" smtClean="0"/>
              <a:t> и </a:t>
            </a:r>
            <a:r>
              <a:rPr lang="en-US" sz="1600" dirty="0" err="1" smtClean="0"/>
              <a:t>принципот</a:t>
            </a:r>
            <a:r>
              <a:rPr lang="en-US" sz="1600" dirty="0" smtClean="0"/>
              <a:t> </a:t>
            </a:r>
            <a:r>
              <a:rPr lang="en-US" sz="1600" dirty="0" err="1" smtClean="0"/>
              <a:t>дека</a:t>
            </a:r>
            <a:r>
              <a:rPr lang="en-US" sz="1600" dirty="0" smtClean="0"/>
              <a:t> </a:t>
            </a:r>
            <a:r>
              <a:rPr lang="en-US" sz="1600" dirty="0" err="1" smtClean="0"/>
              <a:t>никој</a:t>
            </a:r>
            <a:r>
              <a:rPr lang="en-US" sz="1600" dirty="0" smtClean="0"/>
              <a:t> </a:t>
            </a:r>
            <a:r>
              <a:rPr lang="en-US" sz="1600" dirty="0" err="1" smtClean="0"/>
              <a:t>не</a:t>
            </a:r>
            <a:r>
              <a:rPr lang="en-US" sz="1600" dirty="0" smtClean="0"/>
              <a:t> </a:t>
            </a:r>
            <a:r>
              <a:rPr lang="en-US" sz="1600" dirty="0" err="1" smtClean="0"/>
              <a:t>треба</a:t>
            </a:r>
            <a:r>
              <a:rPr lang="en-US" sz="1600" dirty="0" smtClean="0"/>
              <a:t> </a:t>
            </a:r>
            <a:r>
              <a:rPr lang="en-US" sz="1600" dirty="0" err="1" smtClean="0"/>
              <a:t>да</a:t>
            </a:r>
            <a:r>
              <a:rPr lang="en-US" sz="1600" dirty="0" smtClean="0"/>
              <a:t> </a:t>
            </a:r>
            <a:r>
              <a:rPr lang="en-US" sz="1600" dirty="0" err="1" smtClean="0"/>
              <a:t>има</a:t>
            </a:r>
            <a:r>
              <a:rPr lang="en-US" sz="1600" dirty="0" smtClean="0"/>
              <a:t> </a:t>
            </a:r>
            <a:r>
              <a:rPr lang="en-US" sz="1600" dirty="0" err="1" smtClean="0"/>
              <a:t>корист</a:t>
            </a:r>
            <a:r>
              <a:rPr lang="en-US" sz="1600" dirty="0" smtClean="0"/>
              <a:t> </a:t>
            </a:r>
            <a:r>
              <a:rPr lang="en-US" sz="1600" dirty="0" err="1" smtClean="0"/>
              <a:t>од</a:t>
            </a:r>
            <a:r>
              <a:rPr lang="en-US" sz="1600" dirty="0" smtClean="0"/>
              <a:t> </a:t>
            </a:r>
            <a:r>
              <a:rPr lang="en-US" sz="1600" dirty="0" err="1" smtClean="0"/>
              <a:t>криминал</a:t>
            </a:r>
            <a:r>
              <a:rPr lang="en-US" sz="1600" dirty="0" smtClean="0"/>
              <a:t>.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US" sz="1600" dirty="0" smtClean="0"/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1600" dirty="0" err="1" smtClean="0"/>
              <a:t>Фази</a:t>
            </a:r>
            <a:r>
              <a:rPr lang="en-US" sz="1600" dirty="0" smtClean="0"/>
              <a:t> </a:t>
            </a:r>
            <a:r>
              <a:rPr lang="en-US" sz="1600" dirty="0" err="1" smtClean="0"/>
              <a:t>на</a:t>
            </a:r>
            <a:r>
              <a:rPr lang="en-US" sz="1600" dirty="0" smtClean="0"/>
              <a:t> КОНФИСКАЦИЈАTA </a:t>
            </a:r>
          </a:p>
          <a:p>
            <a:pPr>
              <a:lnSpc>
                <a:spcPct val="90000"/>
              </a:lnSpc>
            </a:pPr>
            <a:r>
              <a:rPr lang="en-US" sz="1600" dirty="0" err="1" smtClean="0"/>
              <a:t>Истражна</a:t>
            </a:r>
            <a:r>
              <a:rPr lang="en-US" sz="1600" dirty="0" smtClean="0"/>
              <a:t> </a:t>
            </a:r>
            <a:r>
              <a:rPr lang="en-US" sz="1600" dirty="0" err="1" smtClean="0"/>
              <a:t>фаза</a:t>
            </a:r>
            <a:r>
              <a:rPr lang="en-US" sz="1600" dirty="0" smtClean="0"/>
              <a:t> - </a:t>
            </a:r>
            <a:r>
              <a:rPr lang="en-US" sz="1600" dirty="0" err="1" smtClean="0"/>
              <a:t>финансиска</a:t>
            </a:r>
            <a:r>
              <a:rPr lang="en-US" sz="1600" dirty="0" smtClean="0"/>
              <a:t> </a:t>
            </a:r>
            <a:r>
              <a:rPr lang="en-US" sz="1600" dirty="0" err="1" smtClean="0"/>
              <a:t>истрага</a:t>
            </a:r>
            <a:r>
              <a:rPr lang="en-US" sz="1600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en-US" sz="1600" dirty="0" err="1" smtClean="0"/>
              <a:t>Судска</a:t>
            </a:r>
            <a:r>
              <a:rPr lang="en-US" sz="1600" dirty="0" smtClean="0"/>
              <a:t> </a:t>
            </a:r>
            <a:r>
              <a:rPr lang="en-US" sz="1600" dirty="0" err="1" smtClean="0"/>
              <a:t>фаза</a:t>
            </a:r>
            <a:r>
              <a:rPr lang="en-US" sz="1600" dirty="0" smtClean="0"/>
              <a:t> - </a:t>
            </a:r>
            <a:r>
              <a:rPr lang="en-US" sz="1600" dirty="0" err="1" smtClean="0"/>
              <a:t>одлука</a:t>
            </a:r>
            <a:r>
              <a:rPr lang="en-US" sz="1600" dirty="0" smtClean="0"/>
              <a:t> </a:t>
            </a:r>
            <a:r>
              <a:rPr lang="en-US" sz="1600" dirty="0" err="1" smtClean="0"/>
              <a:t>за</a:t>
            </a:r>
            <a:r>
              <a:rPr lang="en-US" sz="1600" dirty="0" smtClean="0"/>
              <a:t> </a:t>
            </a:r>
            <a:r>
              <a:rPr lang="en-US" sz="1600" dirty="0" err="1" smtClean="0"/>
              <a:t>конфискација</a:t>
            </a:r>
            <a:endParaRPr lang="en-US" sz="1600" dirty="0" smtClean="0"/>
          </a:p>
          <a:p>
            <a:pPr>
              <a:lnSpc>
                <a:spcPct val="90000"/>
              </a:lnSpc>
            </a:pPr>
            <a:r>
              <a:rPr lang="en-US" sz="1600" dirty="0" err="1" smtClean="0"/>
              <a:t>Фаза</a:t>
            </a:r>
            <a:r>
              <a:rPr lang="en-US" sz="1600" dirty="0" smtClean="0"/>
              <a:t> </a:t>
            </a:r>
            <a:r>
              <a:rPr lang="en-US" sz="1600" dirty="0" err="1" smtClean="0"/>
              <a:t>на</a:t>
            </a:r>
            <a:r>
              <a:rPr lang="en-US" sz="1600" dirty="0" smtClean="0"/>
              <a:t> </a:t>
            </a:r>
            <a:r>
              <a:rPr lang="en-US" sz="1600" dirty="0" err="1" smtClean="0"/>
              <a:t>располагање</a:t>
            </a:r>
            <a:r>
              <a:rPr lang="en-US" sz="1600" dirty="0" smtClean="0"/>
              <a:t> - </a:t>
            </a:r>
            <a:r>
              <a:rPr lang="en-US" sz="1600" dirty="0" err="1" smtClean="0"/>
              <a:t>извршување</a:t>
            </a:r>
            <a:r>
              <a:rPr lang="en-US" sz="1600" dirty="0" smtClean="0"/>
              <a:t>, </a:t>
            </a:r>
            <a:r>
              <a:rPr lang="en-US" sz="1600" dirty="0" err="1" smtClean="0"/>
              <a:t>поделба</a:t>
            </a:r>
            <a:r>
              <a:rPr lang="en-US" sz="1600" dirty="0" smtClean="0"/>
              <a:t> </a:t>
            </a:r>
            <a:r>
              <a:rPr lang="en-US" sz="1600" dirty="0" err="1" smtClean="0"/>
              <a:t>на</a:t>
            </a:r>
            <a:r>
              <a:rPr lang="en-US" sz="1600" dirty="0" smtClean="0"/>
              <a:t> </a:t>
            </a:r>
            <a:r>
              <a:rPr lang="en-US" sz="1600" dirty="0" err="1" smtClean="0"/>
              <a:t>имот</a:t>
            </a: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68313" y="1428750"/>
            <a:ext cx="8229600" cy="500063"/>
          </a:xfrm>
        </p:spPr>
        <p:txBody>
          <a:bodyPr/>
          <a:lstStyle/>
          <a:p>
            <a:r>
              <a:rPr lang="en-US" sz="2800" smtClean="0"/>
              <a:t/>
            </a:r>
            <a:br>
              <a:rPr lang="en-US" sz="2800" smtClean="0"/>
            </a:br>
            <a:r>
              <a:rPr lang="en-US" sz="3200" b="1" smtClean="0"/>
              <a:t>1.2 Што е финансиска истрага?</a:t>
            </a: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68313" y="1928813"/>
            <a:ext cx="8229600" cy="4308475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1500" dirty="0" err="1" smtClean="0"/>
              <a:t>Финансиска</a:t>
            </a:r>
            <a:r>
              <a:rPr lang="en-US" sz="1500" dirty="0" smtClean="0"/>
              <a:t> </a:t>
            </a:r>
            <a:r>
              <a:rPr lang="en-US" sz="1500" dirty="0" err="1" smtClean="0"/>
              <a:t>истрага</a:t>
            </a:r>
            <a:r>
              <a:rPr lang="en-US" sz="1500" dirty="0" smtClean="0"/>
              <a:t> е </a:t>
            </a:r>
            <a:r>
              <a:rPr lang="en-US" sz="1500" b="1" dirty="0" err="1" smtClean="0"/>
              <a:t>истражен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метод</a:t>
            </a:r>
            <a:r>
              <a:rPr lang="en-US" sz="1500" b="1" dirty="0" smtClean="0"/>
              <a:t> </a:t>
            </a:r>
            <a:r>
              <a:rPr lang="en-US" sz="1500" dirty="0" smtClean="0"/>
              <a:t>и </a:t>
            </a:r>
            <a:r>
              <a:rPr lang="en-US" sz="1500" dirty="0" err="1" smtClean="0"/>
              <a:t>треба</a:t>
            </a:r>
            <a:r>
              <a:rPr lang="en-US" sz="1500" dirty="0" smtClean="0"/>
              <a:t> </a:t>
            </a:r>
            <a:r>
              <a:rPr lang="en-US" sz="1500" dirty="0" err="1" smtClean="0"/>
              <a:t>да</a:t>
            </a:r>
            <a:r>
              <a:rPr lang="en-US" sz="1500" dirty="0" smtClean="0"/>
              <a:t> </a:t>
            </a:r>
            <a:r>
              <a:rPr lang="en-US" sz="1500" dirty="0" err="1" smtClean="0"/>
              <a:t>се</a:t>
            </a:r>
            <a:r>
              <a:rPr lang="en-US" sz="1500" dirty="0" smtClean="0"/>
              <a:t> </a:t>
            </a:r>
            <a:r>
              <a:rPr lang="en-US" sz="1500" b="1" dirty="0" err="1" smtClean="0"/>
              <a:t>спроведува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паралелно</a:t>
            </a:r>
            <a:r>
              <a:rPr lang="en-US" sz="1500" dirty="0" smtClean="0"/>
              <a:t> </a:t>
            </a:r>
            <a:r>
              <a:rPr lang="en-US" sz="1500" dirty="0" err="1" smtClean="0"/>
              <a:t>со</a:t>
            </a:r>
            <a:r>
              <a:rPr lang="en-US" sz="1500" dirty="0" smtClean="0"/>
              <a:t> </a:t>
            </a:r>
            <a:r>
              <a:rPr lang="en-US" sz="1500" dirty="0" err="1" smtClean="0"/>
              <a:t>кривичната</a:t>
            </a:r>
            <a:r>
              <a:rPr lang="en-US" sz="1500" dirty="0" smtClean="0"/>
              <a:t> </a:t>
            </a:r>
            <a:r>
              <a:rPr lang="en-US" sz="1500" dirty="0" err="1" smtClean="0"/>
              <a:t>истрага</a:t>
            </a:r>
            <a:r>
              <a:rPr lang="en-US" sz="1500" dirty="0" smtClean="0"/>
              <a:t> </a:t>
            </a:r>
            <a:r>
              <a:rPr lang="en-US" sz="1500" dirty="0" err="1" smtClean="0"/>
              <a:t>на</a:t>
            </a:r>
            <a:r>
              <a:rPr lang="en-US" sz="1500" dirty="0" smtClean="0"/>
              <a:t> </a:t>
            </a:r>
            <a:r>
              <a:rPr lang="en-US" sz="1500" b="1" dirty="0" err="1" smtClean="0"/>
              <a:t>профитабилно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кривично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дело</a:t>
            </a:r>
            <a:r>
              <a:rPr lang="en-US" sz="1500" b="1" dirty="0" smtClean="0"/>
              <a:t> </a:t>
            </a:r>
            <a:r>
              <a:rPr lang="en-US" sz="1500" dirty="0" err="1" smtClean="0"/>
              <a:t>со</a:t>
            </a:r>
            <a:r>
              <a:rPr lang="en-US" sz="1500" dirty="0" smtClean="0"/>
              <a:t> </a:t>
            </a:r>
            <a:r>
              <a:rPr lang="en-US" sz="1500" dirty="0" err="1" smtClean="0"/>
              <a:t>главна</a:t>
            </a:r>
            <a:r>
              <a:rPr lang="en-US" sz="1500" dirty="0" smtClean="0"/>
              <a:t> (</a:t>
            </a:r>
            <a:r>
              <a:rPr lang="en-US" sz="1500" dirty="0" err="1" smtClean="0"/>
              <a:t>но</a:t>
            </a:r>
            <a:r>
              <a:rPr lang="en-US" sz="1500" dirty="0" smtClean="0"/>
              <a:t> </a:t>
            </a:r>
            <a:r>
              <a:rPr lang="en-US" sz="1500" dirty="0" err="1" smtClean="0"/>
              <a:t>не</a:t>
            </a:r>
            <a:r>
              <a:rPr lang="en-US" sz="1500" dirty="0" smtClean="0"/>
              <a:t> </a:t>
            </a:r>
            <a:r>
              <a:rPr lang="en-US" sz="1500" dirty="0" err="1" smtClean="0"/>
              <a:t>исклучителна</a:t>
            </a:r>
            <a:r>
              <a:rPr lang="en-US" sz="1500" dirty="0" smtClean="0"/>
              <a:t>) </a:t>
            </a:r>
            <a:r>
              <a:rPr lang="en-US" sz="1500" b="1" dirty="0" err="1" smtClean="0"/>
              <a:t>цел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да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се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влезе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во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трага</a:t>
            </a:r>
            <a:r>
              <a:rPr lang="en-US" sz="1500" b="1" dirty="0" smtClean="0"/>
              <a:t> и </a:t>
            </a:r>
            <a:r>
              <a:rPr lang="en-US" sz="1500" b="1" dirty="0" err="1" smtClean="0"/>
              <a:t>да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се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замрзне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имотната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корист</a:t>
            </a:r>
            <a:r>
              <a:rPr lang="en-US" sz="1500" b="1" dirty="0" smtClean="0"/>
              <a:t> </a:t>
            </a:r>
            <a:r>
              <a:rPr lang="en-US" sz="1500" dirty="0" err="1" smtClean="0"/>
              <a:t>што</a:t>
            </a:r>
            <a:r>
              <a:rPr lang="en-US" sz="1500" dirty="0" smtClean="0"/>
              <a:t> е</a:t>
            </a:r>
            <a:r>
              <a:rPr lang="en-US" sz="1500" b="1" dirty="0" smtClean="0"/>
              <a:t> </a:t>
            </a:r>
            <a:r>
              <a:rPr lang="en-US" sz="1500" dirty="0" err="1" smtClean="0"/>
              <a:t>стекната</a:t>
            </a:r>
            <a:r>
              <a:rPr lang="en-US" sz="1500" dirty="0" smtClean="0"/>
              <a:t> </a:t>
            </a:r>
            <a:r>
              <a:rPr lang="en-US" sz="1500" dirty="0" err="1" smtClean="0"/>
              <a:t>од</a:t>
            </a:r>
            <a:r>
              <a:rPr lang="en-US" sz="1500" dirty="0" smtClean="0"/>
              <a:t> </a:t>
            </a:r>
            <a:r>
              <a:rPr lang="en-US" sz="1500" dirty="0" err="1" smtClean="0"/>
              <a:t>кривично</a:t>
            </a:r>
            <a:r>
              <a:rPr lang="en-US" sz="1500" dirty="0" smtClean="0"/>
              <a:t> </a:t>
            </a:r>
            <a:r>
              <a:rPr lang="en-US" sz="1500" dirty="0" err="1" smtClean="0"/>
              <a:t>дело</a:t>
            </a:r>
            <a:r>
              <a:rPr lang="en-US" sz="1500" dirty="0" smtClean="0"/>
              <a:t> </a:t>
            </a:r>
            <a:r>
              <a:rPr lang="en-US" sz="1500" dirty="0" err="1" smtClean="0"/>
              <a:t>заради</a:t>
            </a:r>
            <a:r>
              <a:rPr lang="en-US" sz="1500" dirty="0" smtClean="0"/>
              <a:t> </a:t>
            </a:r>
            <a:r>
              <a:rPr lang="en-US" sz="1500" dirty="0" err="1" smtClean="0"/>
              <a:t>нејзина</a:t>
            </a:r>
            <a:r>
              <a:rPr lang="en-US" sz="1500" dirty="0" smtClean="0"/>
              <a:t> </a:t>
            </a:r>
            <a:r>
              <a:rPr lang="en-US" sz="1500" dirty="0" err="1" smtClean="0"/>
              <a:t>идна</a:t>
            </a:r>
            <a:r>
              <a:rPr lang="en-US" sz="1500" dirty="0" smtClean="0"/>
              <a:t> </a:t>
            </a:r>
            <a:r>
              <a:rPr lang="en-US" sz="1500" dirty="0" err="1" smtClean="0"/>
              <a:t>конфискација</a:t>
            </a:r>
            <a:r>
              <a:rPr lang="en-US" sz="1500" dirty="0" smtClean="0"/>
              <a:t>.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1500" dirty="0" smtClean="0"/>
              <a:t> 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1500" dirty="0" err="1" smtClean="0"/>
              <a:t>Како</a:t>
            </a:r>
            <a:r>
              <a:rPr lang="en-US" sz="1500" dirty="0" smtClean="0"/>
              <a:t> ФАТФ </a:t>
            </a:r>
            <a:r>
              <a:rPr lang="en-US" sz="1500" dirty="0" err="1" smtClean="0"/>
              <a:t>ја</a:t>
            </a:r>
            <a:r>
              <a:rPr lang="en-US" sz="1500" dirty="0" smtClean="0"/>
              <a:t> </a:t>
            </a:r>
            <a:r>
              <a:rPr lang="en-US" sz="1500" dirty="0" err="1" smtClean="0"/>
              <a:t>дефинира</a:t>
            </a:r>
            <a:r>
              <a:rPr lang="en-US" sz="1500" dirty="0" smtClean="0"/>
              <a:t> </a:t>
            </a:r>
            <a:r>
              <a:rPr lang="en-US" sz="1500" dirty="0" err="1" smtClean="0"/>
              <a:t>финансиската</a:t>
            </a:r>
            <a:r>
              <a:rPr lang="en-US" sz="1500" dirty="0" smtClean="0"/>
              <a:t> </a:t>
            </a:r>
            <a:r>
              <a:rPr lang="en-US" sz="1500" dirty="0" err="1" smtClean="0"/>
              <a:t>истрага</a:t>
            </a:r>
            <a:r>
              <a:rPr lang="en-US" sz="1500" dirty="0" smtClean="0"/>
              <a:t>: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1500" dirty="0" err="1" smtClean="0"/>
              <a:t>истрага</a:t>
            </a:r>
            <a:r>
              <a:rPr lang="en-US" sz="1500" dirty="0" smtClean="0"/>
              <a:t> </a:t>
            </a:r>
            <a:r>
              <a:rPr lang="en-US" sz="1500" dirty="0" err="1" smtClean="0"/>
              <a:t>за</a:t>
            </a:r>
            <a:r>
              <a:rPr lang="en-US" sz="1500" dirty="0" smtClean="0"/>
              <a:t> </a:t>
            </a:r>
            <a:r>
              <a:rPr lang="en-US" sz="1500" dirty="0" err="1" smtClean="0"/>
              <a:t>финансиските</a:t>
            </a:r>
            <a:r>
              <a:rPr lang="en-US" sz="1500" dirty="0" smtClean="0"/>
              <a:t> </a:t>
            </a:r>
            <a:r>
              <a:rPr lang="en-US" sz="1500" dirty="0" err="1" smtClean="0"/>
              <a:t>прашања</a:t>
            </a:r>
            <a:r>
              <a:rPr lang="en-US" sz="1500" dirty="0" smtClean="0"/>
              <a:t> </a:t>
            </a:r>
            <a:r>
              <a:rPr lang="en-US" sz="1500" dirty="0" err="1" smtClean="0"/>
              <a:t>поврзана</a:t>
            </a:r>
            <a:r>
              <a:rPr lang="en-US" sz="1500" dirty="0" smtClean="0"/>
              <a:t> </a:t>
            </a:r>
            <a:r>
              <a:rPr lang="en-US" sz="1500" dirty="0" err="1" smtClean="0"/>
              <a:t>со</a:t>
            </a:r>
            <a:r>
              <a:rPr lang="en-US" sz="1500" dirty="0" smtClean="0"/>
              <a:t> </a:t>
            </a:r>
            <a:r>
              <a:rPr lang="en-US" sz="1500" dirty="0" err="1" smtClean="0"/>
              <a:t>криминална</a:t>
            </a:r>
            <a:r>
              <a:rPr lang="en-US" sz="1500" dirty="0" smtClean="0"/>
              <a:t> </a:t>
            </a:r>
            <a:r>
              <a:rPr lang="en-US" sz="1500" dirty="0" err="1" smtClean="0"/>
              <a:t>активност</a:t>
            </a:r>
            <a:r>
              <a:rPr lang="en-US" sz="1500" dirty="0" smtClean="0"/>
              <a:t>, </a:t>
            </a:r>
            <a:r>
              <a:rPr lang="en-US" sz="1500" dirty="0" err="1" smtClean="0"/>
              <a:t>со</a:t>
            </a:r>
            <a:r>
              <a:rPr lang="en-US" sz="1500" dirty="0" smtClean="0"/>
              <a:t> </a:t>
            </a:r>
            <a:r>
              <a:rPr lang="en-US" sz="1500" dirty="0" err="1" smtClean="0"/>
              <a:t>цел</a:t>
            </a:r>
            <a:r>
              <a:rPr lang="en-US" sz="1500" dirty="0" smtClean="0"/>
              <a:t>: </a:t>
            </a:r>
          </a:p>
          <a:p>
            <a:pPr>
              <a:lnSpc>
                <a:spcPct val="90000"/>
              </a:lnSpc>
            </a:pPr>
            <a:r>
              <a:rPr lang="en-US" sz="1500" dirty="0" err="1" smtClean="0"/>
              <a:t>идентификување</a:t>
            </a:r>
            <a:r>
              <a:rPr lang="en-US" sz="1500" dirty="0" smtClean="0"/>
              <a:t> </a:t>
            </a:r>
            <a:r>
              <a:rPr lang="en-US" sz="1500" dirty="0" err="1" smtClean="0"/>
              <a:t>на</a:t>
            </a:r>
            <a:r>
              <a:rPr lang="en-US" sz="1500" dirty="0" smtClean="0"/>
              <a:t> </a:t>
            </a:r>
            <a:r>
              <a:rPr lang="en-US" sz="1500" dirty="0" err="1" smtClean="0"/>
              <a:t>степенот</a:t>
            </a:r>
            <a:r>
              <a:rPr lang="en-US" sz="1500" dirty="0" smtClean="0"/>
              <a:t> </a:t>
            </a:r>
            <a:r>
              <a:rPr lang="en-US" sz="1500" dirty="0" err="1" smtClean="0"/>
              <a:t>на</a:t>
            </a:r>
            <a:r>
              <a:rPr lang="en-US" sz="1500" dirty="0" smtClean="0"/>
              <a:t> </a:t>
            </a:r>
            <a:r>
              <a:rPr lang="en-US" sz="1500" dirty="0" err="1" smtClean="0"/>
              <a:t>криминални</a:t>
            </a:r>
            <a:r>
              <a:rPr lang="en-US" sz="1500" dirty="0" smtClean="0"/>
              <a:t> </a:t>
            </a:r>
            <a:r>
              <a:rPr lang="en-US" sz="1500" dirty="0" err="1" smtClean="0"/>
              <a:t>мрежи</a:t>
            </a:r>
            <a:r>
              <a:rPr lang="en-US" sz="1500" dirty="0" smtClean="0"/>
              <a:t> </a:t>
            </a:r>
            <a:r>
              <a:rPr lang="en-US" sz="1500" dirty="0" err="1" smtClean="0"/>
              <a:t>или</a:t>
            </a:r>
            <a:r>
              <a:rPr lang="en-US" sz="1500" dirty="0" smtClean="0"/>
              <a:t> </a:t>
            </a:r>
            <a:r>
              <a:rPr lang="en-US" sz="1500" dirty="0" err="1" smtClean="0"/>
              <a:t>на</a:t>
            </a:r>
            <a:r>
              <a:rPr lang="en-US" sz="1500" dirty="0" smtClean="0"/>
              <a:t> </a:t>
            </a:r>
            <a:r>
              <a:rPr lang="en-US" sz="1500" dirty="0" err="1" smtClean="0"/>
              <a:t>обемот</a:t>
            </a:r>
            <a:r>
              <a:rPr lang="en-US" sz="1500" dirty="0" smtClean="0"/>
              <a:t> </a:t>
            </a:r>
            <a:r>
              <a:rPr lang="en-US" sz="1500" dirty="0" err="1" smtClean="0"/>
              <a:t>на</a:t>
            </a:r>
            <a:r>
              <a:rPr lang="en-US" sz="1500" dirty="0" smtClean="0"/>
              <a:t> </a:t>
            </a:r>
            <a:r>
              <a:rPr lang="en-US" sz="1500" dirty="0" err="1" smtClean="0"/>
              <a:t>криминалитет</a:t>
            </a:r>
            <a:r>
              <a:rPr lang="en-US" sz="1500" dirty="0" smtClean="0"/>
              <a:t>; </a:t>
            </a:r>
          </a:p>
          <a:p>
            <a:pPr>
              <a:lnSpc>
                <a:spcPct val="90000"/>
              </a:lnSpc>
            </a:pPr>
            <a:r>
              <a:rPr lang="en-US" sz="1500" dirty="0" err="1" smtClean="0"/>
              <a:t>идентификување</a:t>
            </a:r>
            <a:r>
              <a:rPr lang="en-US" sz="1500" dirty="0" smtClean="0"/>
              <a:t> и </a:t>
            </a:r>
            <a:r>
              <a:rPr lang="en-US" sz="1500" dirty="0" err="1" smtClean="0"/>
              <a:t>следење</a:t>
            </a:r>
            <a:r>
              <a:rPr lang="en-US" sz="1500" dirty="0" smtClean="0"/>
              <a:t> </a:t>
            </a:r>
            <a:r>
              <a:rPr lang="en-US" sz="1500" dirty="0" err="1" smtClean="0"/>
              <a:t>на</a:t>
            </a:r>
            <a:r>
              <a:rPr lang="en-US" sz="1500" dirty="0" smtClean="0"/>
              <a:t> </a:t>
            </a:r>
            <a:r>
              <a:rPr lang="en-US" sz="1500" dirty="0" err="1" smtClean="0"/>
              <a:t>имотната</a:t>
            </a:r>
            <a:r>
              <a:rPr lang="en-US" sz="1500" dirty="0" smtClean="0"/>
              <a:t> </a:t>
            </a:r>
            <a:r>
              <a:rPr lang="en-US" sz="1500" dirty="0" err="1" smtClean="0"/>
              <a:t>корист</a:t>
            </a:r>
            <a:r>
              <a:rPr lang="en-US" sz="1500" dirty="0" smtClean="0"/>
              <a:t> </a:t>
            </a:r>
            <a:r>
              <a:rPr lang="en-US" sz="1500" dirty="0" err="1" smtClean="0"/>
              <a:t>што</a:t>
            </a:r>
            <a:r>
              <a:rPr lang="en-US" sz="1500" dirty="0" smtClean="0"/>
              <a:t> е </a:t>
            </a:r>
            <a:r>
              <a:rPr lang="en-US" sz="1500" dirty="0" err="1" smtClean="0"/>
              <a:t>остварена</a:t>
            </a:r>
            <a:r>
              <a:rPr lang="en-US" sz="1500" dirty="0" smtClean="0"/>
              <a:t> </a:t>
            </a:r>
            <a:r>
              <a:rPr lang="en-US" sz="1500" dirty="0" err="1" smtClean="0"/>
              <a:t>од</a:t>
            </a:r>
            <a:r>
              <a:rPr lang="en-US" sz="1500" dirty="0" smtClean="0"/>
              <a:t> </a:t>
            </a:r>
            <a:r>
              <a:rPr lang="en-US" sz="1500" dirty="0" err="1" smtClean="0"/>
              <a:t>кривично</a:t>
            </a:r>
            <a:r>
              <a:rPr lang="en-US" sz="1500" dirty="0" smtClean="0"/>
              <a:t> </a:t>
            </a:r>
            <a:r>
              <a:rPr lang="en-US" sz="1500" dirty="0" err="1" smtClean="0"/>
              <a:t>дело</a:t>
            </a:r>
            <a:r>
              <a:rPr lang="en-US" sz="1500" dirty="0" smtClean="0"/>
              <a:t>, </a:t>
            </a:r>
            <a:r>
              <a:rPr lang="en-US" sz="1500" dirty="0" err="1" smtClean="0"/>
              <a:t>средства</a:t>
            </a:r>
            <a:r>
              <a:rPr lang="en-US" sz="1500" dirty="0" smtClean="0"/>
              <a:t> </a:t>
            </a:r>
            <a:r>
              <a:rPr lang="en-US" sz="1500" dirty="0" err="1" smtClean="0"/>
              <a:t>за</a:t>
            </a:r>
            <a:r>
              <a:rPr lang="en-US" sz="1500" dirty="0" smtClean="0"/>
              <a:t> </a:t>
            </a:r>
            <a:r>
              <a:rPr lang="en-US" sz="1500" dirty="0" err="1" smtClean="0"/>
              <a:t>финансирање</a:t>
            </a:r>
            <a:r>
              <a:rPr lang="en-US" sz="1500" dirty="0" smtClean="0"/>
              <a:t> </a:t>
            </a:r>
            <a:r>
              <a:rPr lang="en-US" sz="1500" dirty="0" err="1" smtClean="0"/>
              <a:t>тероризам</a:t>
            </a:r>
            <a:r>
              <a:rPr lang="en-US" sz="1500" dirty="0" smtClean="0"/>
              <a:t> </a:t>
            </a:r>
            <a:r>
              <a:rPr lang="en-US" sz="1500" dirty="0" err="1" smtClean="0"/>
              <a:t>или</a:t>
            </a:r>
            <a:r>
              <a:rPr lang="en-US" sz="1500" dirty="0" smtClean="0"/>
              <a:t> </a:t>
            </a:r>
            <a:r>
              <a:rPr lang="en-US" sz="1500" dirty="0" err="1" smtClean="0"/>
              <a:t>кои</a:t>
            </a:r>
            <a:r>
              <a:rPr lang="en-US" sz="1500" dirty="0" smtClean="0"/>
              <a:t> </a:t>
            </a:r>
            <a:r>
              <a:rPr lang="en-US" sz="1500" dirty="0" err="1" smtClean="0"/>
              <a:t>било</a:t>
            </a:r>
            <a:r>
              <a:rPr lang="en-US" sz="1500" dirty="0" smtClean="0"/>
              <a:t> </a:t>
            </a:r>
            <a:r>
              <a:rPr lang="en-US" sz="1500" dirty="0" err="1" smtClean="0"/>
              <a:t>други</a:t>
            </a:r>
            <a:r>
              <a:rPr lang="en-US" sz="1500" dirty="0" smtClean="0"/>
              <a:t> </a:t>
            </a:r>
            <a:r>
              <a:rPr lang="en-US" sz="1500" dirty="0" err="1" smtClean="0"/>
              <a:t>средства</a:t>
            </a:r>
            <a:r>
              <a:rPr lang="en-US" sz="1500" dirty="0" smtClean="0"/>
              <a:t> </a:t>
            </a:r>
            <a:r>
              <a:rPr lang="en-US" sz="1500" dirty="0" err="1" smtClean="0"/>
              <a:t>што</a:t>
            </a:r>
            <a:r>
              <a:rPr lang="en-US" sz="1500" dirty="0" smtClean="0"/>
              <a:t> </a:t>
            </a:r>
            <a:r>
              <a:rPr lang="en-US" sz="1500" dirty="0" err="1" smtClean="0"/>
              <a:t>се</a:t>
            </a:r>
            <a:r>
              <a:rPr lang="en-US" sz="1500" dirty="0" smtClean="0"/>
              <a:t> </a:t>
            </a:r>
            <a:r>
              <a:rPr lang="en-US" sz="1500" dirty="0" err="1" smtClean="0"/>
              <a:t>или</a:t>
            </a:r>
            <a:r>
              <a:rPr lang="en-US" sz="1500" dirty="0" smtClean="0"/>
              <a:t> </a:t>
            </a:r>
            <a:r>
              <a:rPr lang="en-US" sz="1500" dirty="0" err="1" smtClean="0"/>
              <a:t>може</a:t>
            </a:r>
            <a:r>
              <a:rPr lang="en-US" sz="1500" dirty="0" smtClean="0"/>
              <a:t> </a:t>
            </a:r>
            <a:r>
              <a:rPr lang="en-US" sz="1500" dirty="0" err="1" smtClean="0"/>
              <a:t>да</a:t>
            </a:r>
            <a:r>
              <a:rPr lang="en-US" sz="1500" dirty="0" smtClean="0"/>
              <a:t> </a:t>
            </a:r>
            <a:r>
              <a:rPr lang="en-US" sz="1500" dirty="0" err="1" smtClean="0"/>
              <a:t>станат</a:t>
            </a:r>
            <a:r>
              <a:rPr lang="en-US" sz="1500" dirty="0" smtClean="0"/>
              <a:t> </a:t>
            </a:r>
            <a:r>
              <a:rPr lang="en-US" sz="1500" dirty="0" err="1" smtClean="0"/>
              <a:t>предмет</a:t>
            </a:r>
            <a:r>
              <a:rPr lang="en-US" sz="1500" dirty="0" smtClean="0"/>
              <a:t> </a:t>
            </a:r>
            <a:r>
              <a:rPr lang="en-US" sz="1500" dirty="0" err="1" smtClean="0"/>
              <a:t>на</a:t>
            </a:r>
            <a:r>
              <a:rPr lang="en-US" sz="1500" dirty="0" smtClean="0"/>
              <a:t> </a:t>
            </a:r>
            <a:r>
              <a:rPr lang="en-US" sz="1500" dirty="0" err="1" smtClean="0"/>
              <a:t>конфискација</a:t>
            </a:r>
            <a:r>
              <a:rPr lang="en-US" sz="1500" dirty="0" smtClean="0"/>
              <a:t>; </a:t>
            </a:r>
          </a:p>
          <a:p>
            <a:pPr>
              <a:lnSpc>
                <a:spcPct val="90000"/>
              </a:lnSpc>
            </a:pPr>
            <a:r>
              <a:rPr lang="en-US" sz="1500" dirty="0" smtClean="0"/>
              <a:t>и </a:t>
            </a:r>
            <a:r>
              <a:rPr lang="en-US" sz="1500" dirty="0" err="1" smtClean="0"/>
              <a:t>развивање</a:t>
            </a:r>
            <a:r>
              <a:rPr lang="en-US" sz="1500" dirty="0" smtClean="0"/>
              <a:t> </a:t>
            </a:r>
            <a:r>
              <a:rPr lang="en-US" sz="1500" dirty="0" err="1" smtClean="0"/>
              <a:t>докази</a:t>
            </a:r>
            <a:r>
              <a:rPr lang="en-US" sz="1500" dirty="0" smtClean="0"/>
              <a:t> </a:t>
            </a:r>
            <a:r>
              <a:rPr lang="en-US" sz="1500" dirty="0" err="1" smtClean="0"/>
              <a:t>што</a:t>
            </a:r>
            <a:r>
              <a:rPr lang="en-US" sz="1500" dirty="0" smtClean="0"/>
              <a:t> </a:t>
            </a:r>
            <a:r>
              <a:rPr lang="en-US" sz="1500" dirty="0" err="1" smtClean="0"/>
              <a:t>може</a:t>
            </a:r>
            <a:r>
              <a:rPr lang="en-US" sz="1500" dirty="0" smtClean="0"/>
              <a:t> </a:t>
            </a:r>
            <a:r>
              <a:rPr lang="en-US" sz="1500" dirty="0" err="1" smtClean="0"/>
              <a:t>да</a:t>
            </a:r>
            <a:r>
              <a:rPr lang="en-US" sz="1500" dirty="0" smtClean="0"/>
              <a:t> </a:t>
            </a:r>
            <a:r>
              <a:rPr lang="en-US" sz="1500" dirty="0" err="1" smtClean="0"/>
              <a:t>се</a:t>
            </a:r>
            <a:r>
              <a:rPr lang="en-US" sz="1500" dirty="0" smtClean="0"/>
              <a:t> </a:t>
            </a:r>
            <a:r>
              <a:rPr lang="en-US" sz="1500" dirty="0" err="1" smtClean="0"/>
              <a:t>користат</a:t>
            </a:r>
            <a:r>
              <a:rPr lang="en-US" sz="1500" dirty="0" smtClean="0"/>
              <a:t> </a:t>
            </a:r>
            <a:r>
              <a:rPr lang="en-US" sz="1500" dirty="0" err="1" smtClean="0"/>
              <a:t>во</a:t>
            </a:r>
            <a:r>
              <a:rPr lang="en-US" sz="1500" dirty="0" smtClean="0"/>
              <a:t> </a:t>
            </a:r>
            <a:r>
              <a:rPr lang="en-US" sz="1500" dirty="0" err="1" smtClean="0"/>
              <a:t>кривични</a:t>
            </a:r>
            <a:r>
              <a:rPr lang="en-US" sz="1500" dirty="0" smtClean="0"/>
              <a:t> </a:t>
            </a:r>
            <a:r>
              <a:rPr lang="en-US" sz="1500" dirty="0" err="1" smtClean="0"/>
              <a:t>постапки</a:t>
            </a:r>
            <a:r>
              <a:rPr lang="en-US" sz="1500" dirty="0" smtClean="0"/>
              <a:t>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1500" dirty="0" smtClean="0"/>
              <a:t> </a:t>
            </a:r>
          </a:p>
          <a:p>
            <a:pPr>
              <a:lnSpc>
                <a:spcPct val="90000"/>
              </a:lnSpc>
            </a:pPr>
            <a:r>
              <a:rPr lang="en-US" sz="1500" dirty="0" err="1" smtClean="0"/>
              <a:t>Со</a:t>
            </a:r>
            <a:r>
              <a:rPr lang="en-US" sz="1500" dirty="0" smtClean="0"/>
              <a:t> </a:t>
            </a:r>
            <a:r>
              <a:rPr lang="en-US" sz="1500" dirty="0" err="1" smtClean="0"/>
              <a:t>оглед</a:t>
            </a:r>
            <a:r>
              <a:rPr lang="en-US" sz="1500" dirty="0" smtClean="0"/>
              <a:t> </a:t>
            </a:r>
            <a:r>
              <a:rPr lang="en-US" sz="1500" dirty="0" err="1" smtClean="0"/>
              <a:t>на</a:t>
            </a:r>
            <a:r>
              <a:rPr lang="en-US" sz="1500" dirty="0" smtClean="0"/>
              <a:t> </a:t>
            </a:r>
            <a:r>
              <a:rPr lang="en-US" sz="1500" dirty="0" err="1" smtClean="0"/>
              <a:t>тоа</a:t>
            </a:r>
            <a:r>
              <a:rPr lang="en-US" sz="1500" dirty="0" smtClean="0"/>
              <a:t> </a:t>
            </a:r>
            <a:r>
              <a:rPr lang="en-US" sz="1500" dirty="0" err="1" smtClean="0"/>
              <a:t>дека</a:t>
            </a:r>
            <a:r>
              <a:rPr lang="en-US" sz="1500" dirty="0" smtClean="0"/>
              <a:t> </a:t>
            </a:r>
            <a:r>
              <a:rPr lang="en-US" sz="1500" dirty="0" err="1" smtClean="0"/>
              <a:t>се</a:t>
            </a:r>
            <a:r>
              <a:rPr lang="en-US" sz="1500" dirty="0" smtClean="0"/>
              <a:t> </a:t>
            </a:r>
            <a:r>
              <a:rPr lang="en-US" sz="1500" dirty="0" err="1" smtClean="0"/>
              <a:t>настојува</a:t>
            </a:r>
            <a:r>
              <a:rPr lang="en-US" sz="1500" dirty="0" smtClean="0"/>
              <a:t> </a:t>
            </a:r>
            <a:r>
              <a:rPr lang="en-US" sz="1500" dirty="0" err="1" smtClean="0"/>
              <a:t>да</a:t>
            </a:r>
            <a:r>
              <a:rPr lang="en-US" sz="1500" dirty="0" smtClean="0"/>
              <a:t> </a:t>
            </a:r>
            <a:r>
              <a:rPr lang="en-US" sz="1500" dirty="0" err="1" smtClean="0"/>
              <a:t>се</a:t>
            </a:r>
            <a:r>
              <a:rPr lang="en-US" sz="1500" dirty="0" smtClean="0"/>
              <a:t> </a:t>
            </a:r>
            <a:r>
              <a:rPr lang="en-US" sz="1500" dirty="0" err="1" smtClean="0"/>
              <a:t>озакони</a:t>
            </a:r>
            <a:r>
              <a:rPr lang="en-US" sz="1500" dirty="0" smtClean="0"/>
              <a:t> </a:t>
            </a:r>
            <a:r>
              <a:rPr lang="en-US" sz="1500" dirty="0" err="1" smtClean="0"/>
              <a:t>профитот</a:t>
            </a:r>
            <a:r>
              <a:rPr lang="en-US" sz="1500" dirty="0" smtClean="0"/>
              <a:t> </a:t>
            </a:r>
            <a:r>
              <a:rPr lang="en-US" sz="1500" dirty="0" err="1" smtClean="0"/>
              <a:t>што</a:t>
            </a:r>
            <a:r>
              <a:rPr lang="en-US" sz="1500" dirty="0" smtClean="0"/>
              <a:t> е </a:t>
            </a:r>
            <a:r>
              <a:rPr lang="en-US" sz="1500" dirty="0" err="1" smtClean="0"/>
              <a:t>остварен</a:t>
            </a:r>
            <a:r>
              <a:rPr lang="en-US" sz="1500" dirty="0" smtClean="0"/>
              <a:t> </a:t>
            </a:r>
            <a:r>
              <a:rPr lang="en-US" sz="1500" dirty="0" err="1" smtClean="0"/>
              <a:t>од</a:t>
            </a:r>
            <a:r>
              <a:rPr lang="en-US" sz="1500" dirty="0" smtClean="0"/>
              <a:t> </a:t>
            </a:r>
            <a:r>
              <a:rPr lang="en-US" sz="1500" dirty="0" err="1" smtClean="0"/>
              <a:t>кривично</a:t>
            </a:r>
            <a:r>
              <a:rPr lang="en-US" sz="1500" dirty="0" smtClean="0"/>
              <a:t> </a:t>
            </a:r>
            <a:r>
              <a:rPr lang="en-US" sz="1500" dirty="0" err="1" smtClean="0"/>
              <a:t>дело</a:t>
            </a:r>
            <a:r>
              <a:rPr lang="en-US" sz="1500" dirty="0" smtClean="0"/>
              <a:t> и </a:t>
            </a:r>
            <a:r>
              <a:rPr lang="en-US" sz="1500" dirty="0" err="1" smtClean="0"/>
              <a:t>барем</a:t>
            </a:r>
            <a:r>
              <a:rPr lang="en-US" sz="1500" dirty="0" smtClean="0"/>
              <a:t> </a:t>
            </a:r>
            <a:r>
              <a:rPr lang="en-US" sz="1500" dirty="0" err="1" smtClean="0"/>
              <a:t>делумно</a:t>
            </a:r>
            <a:r>
              <a:rPr lang="en-US" sz="1500" dirty="0" smtClean="0"/>
              <a:t> </a:t>
            </a:r>
            <a:r>
              <a:rPr lang="en-US" sz="1500" dirty="0" err="1" smtClean="0"/>
              <a:t>повторно</a:t>
            </a:r>
            <a:r>
              <a:rPr lang="en-US" sz="1500" dirty="0" smtClean="0"/>
              <a:t> </a:t>
            </a:r>
            <a:r>
              <a:rPr lang="en-US" sz="1500" dirty="0" err="1" smtClean="0"/>
              <a:t>да</a:t>
            </a:r>
            <a:r>
              <a:rPr lang="en-US" sz="1500" dirty="0" smtClean="0"/>
              <a:t> </a:t>
            </a:r>
            <a:r>
              <a:rPr lang="en-US" sz="1500" dirty="0" err="1" smtClean="0"/>
              <a:t>се</a:t>
            </a:r>
            <a:r>
              <a:rPr lang="en-US" sz="1500" dirty="0" smtClean="0"/>
              <a:t> </a:t>
            </a:r>
            <a:r>
              <a:rPr lang="en-US" sz="1500" dirty="0" err="1" smtClean="0"/>
              <a:t>користи</a:t>
            </a:r>
            <a:r>
              <a:rPr lang="en-US" sz="1500" dirty="0" smtClean="0"/>
              <a:t> </a:t>
            </a:r>
            <a:r>
              <a:rPr lang="en-US" sz="1500" dirty="0" err="1" smtClean="0"/>
              <a:t>во</a:t>
            </a:r>
            <a:r>
              <a:rPr lang="en-US" sz="1500" dirty="0" smtClean="0"/>
              <a:t> </a:t>
            </a:r>
            <a:r>
              <a:rPr lang="en-US" sz="1500" dirty="0" err="1" smtClean="0"/>
              <a:t>легалната</a:t>
            </a:r>
            <a:r>
              <a:rPr lang="en-US" sz="1500" dirty="0" smtClean="0"/>
              <a:t> </a:t>
            </a:r>
            <a:r>
              <a:rPr lang="en-US" sz="1500" dirty="0" err="1" smtClean="0"/>
              <a:t>економија</a:t>
            </a:r>
            <a:r>
              <a:rPr lang="en-US" sz="1500" dirty="0" smtClean="0"/>
              <a:t>, </a:t>
            </a:r>
            <a:r>
              <a:rPr lang="en-US" sz="1500" dirty="0" err="1" smtClean="0"/>
              <a:t>финансиската</a:t>
            </a:r>
            <a:r>
              <a:rPr lang="en-US" sz="1500" dirty="0" smtClean="0"/>
              <a:t> </a:t>
            </a:r>
            <a:r>
              <a:rPr lang="en-US" sz="1500" dirty="0" err="1" smtClean="0"/>
              <a:t>истрага</a:t>
            </a:r>
            <a:r>
              <a:rPr lang="en-US" sz="1500" dirty="0" smtClean="0"/>
              <a:t> </a:t>
            </a:r>
            <a:r>
              <a:rPr lang="en-US" sz="1500" dirty="0" err="1" smtClean="0"/>
              <a:t>може</a:t>
            </a:r>
            <a:r>
              <a:rPr lang="en-US" sz="1500" dirty="0" smtClean="0"/>
              <a:t> </a:t>
            </a:r>
            <a:r>
              <a:rPr lang="en-US" sz="1500" dirty="0" err="1" smtClean="0"/>
              <a:t>да</a:t>
            </a:r>
            <a:r>
              <a:rPr lang="en-US" sz="1500" dirty="0" smtClean="0"/>
              <a:t> </a:t>
            </a:r>
            <a:r>
              <a:rPr lang="en-US" sz="1500" dirty="0" err="1" smtClean="0"/>
              <a:t>биде</a:t>
            </a:r>
            <a:r>
              <a:rPr lang="en-US" sz="1500" dirty="0" smtClean="0"/>
              <a:t> </a:t>
            </a:r>
            <a:r>
              <a:rPr lang="en-US" sz="1500" dirty="0" err="1" smtClean="0"/>
              <a:t>поврзана</a:t>
            </a:r>
            <a:r>
              <a:rPr lang="en-US" sz="1500" dirty="0" smtClean="0"/>
              <a:t> </a:t>
            </a:r>
            <a:r>
              <a:rPr lang="en-US" sz="1500" dirty="0" err="1" smtClean="0"/>
              <a:t>со</a:t>
            </a:r>
            <a:r>
              <a:rPr lang="en-US" sz="1500" dirty="0" smtClean="0"/>
              <a:t> </a:t>
            </a:r>
            <a:r>
              <a:rPr lang="en-US" sz="1500" dirty="0" err="1" smtClean="0"/>
              <a:t>истрага</a:t>
            </a:r>
            <a:r>
              <a:rPr lang="en-US" sz="1500" dirty="0" smtClean="0"/>
              <a:t> </a:t>
            </a:r>
            <a:r>
              <a:rPr lang="en-US" sz="1500" dirty="0" err="1" smtClean="0"/>
              <a:t>за</a:t>
            </a:r>
            <a:r>
              <a:rPr lang="en-US" sz="1500" dirty="0" smtClean="0"/>
              <a:t> </a:t>
            </a:r>
            <a:r>
              <a:rPr lang="en-US" sz="1500" b="1" dirty="0" err="1" smtClean="0"/>
              <a:t>перење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пари</a:t>
            </a:r>
            <a:r>
              <a:rPr lang="en-US" sz="1500" dirty="0" smtClean="0"/>
              <a:t> и/</a:t>
            </a:r>
            <a:r>
              <a:rPr lang="en-US" sz="1500" dirty="0" err="1" smtClean="0"/>
              <a:t>или</a:t>
            </a:r>
            <a:r>
              <a:rPr lang="en-US" sz="1500" dirty="0" smtClean="0"/>
              <a:t> </a:t>
            </a:r>
            <a:r>
              <a:rPr lang="en-US" sz="1500" dirty="0" err="1" smtClean="0"/>
              <a:t>да</a:t>
            </a:r>
            <a:r>
              <a:rPr lang="en-US" sz="1500" dirty="0" smtClean="0"/>
              <a:t> </a:t>
            </a:r>
            <a:r>
              <a:rPr lang="en-US" sz="1500" dirty="0" err="1" smtClean="0"/>
              <a:t>доведе</a:t>
            </a:r>
            <a:r>
              <a:rPr lang="en-US" sz="1500" dirty="0" smtClean="0"/>
              <a:t> </a:t>
            </a:r>
            <a:r>
              <a:rPr lang="en-US" sz="1500" dirty="0" err="1" smtClean="0"/>
              <a:t>до</a:t>
            </a:r>
            <a:r>
              <a:rPr lang="en-US" sz="1500" dirty="0" smtClean="0"/>
              <a:t> </a:t>
            </a:r>
            <a:r>
              <a:rPr lang="en-US" sz="1500" dirty="0" err="1" smtClean="0"/>
              <a:t>таква</a:t>
            </a:r>
            <a:r>
              <a:rPr lang="en-US" sz="1500" dirty="0" smtClean="0"/>
              <a:t> </a:t>
            </a:r>
            <a:r>
              <a:rPr lang="en-US" sz="1500" dirty="0" err="1" smtClean="0"/>
              <a:t>истрага</a:t>
            </a:r>
            <a:r>
              <a:rPr lang="en-US" sz="1500" dirty="0" smtClean="0"/>
              <a:t>. </a:t>
            </a:r>
            <a:r>
              <a:rPr lang="en-US" sz="1500" dirty="0" err="1" smtClean="0"/>
              <a:t>Финансиската</a:t>
            </a:r>
            <a:r>
              <a:rPr lang="en-US" sz="1500" dirty="0" smtClean="0"/>
              <a:t> </a:t>
            </a:r>
            <a:r>
              <a:rPr lang="en-US" sz="1500" dirty="0" err="1" smtClean="0"/>
              <a:t>истрага</a:t>
            </a:r>
            <a:r>
              <a:rPr lang="en-US" sz="1500" dirty="0" smtClean="0"/>
              <a:t> </a:t>
            </a:r>
            <a:r>
              <a:rPr lang="en-US" sz="1500" dirty="0" err="1" smtClean="0"/>
              <a:t>може</a:t>
            </a:r>
            <a:r>
              <a:rPr lang="en-US" sz="1500" dirty="0" smtClean="0"/>
              <a:t> </a:t>
            </a:r>
            <a:r>
              <a:rPr lang="en-US" sz="1500" dirty="0" err="1" smtClean="0"/>
              <a:t>да</a:t>
            </a:r>
            <a:r>
              <a:rPr lang="en-US" sz="1500" dirty="0" smtClean="0"/>
              <a:t> </a:t>
            </a:r>
            <a:r>
              <a:rPr lang="en-US" sz="1500" dirty="0" err="1" smtClean="0"/>
              <a:t>доведе</a:t>
            </a:r>
            <a:r>
              <a:rPr lang="en-US" sz="1500" dirty="0" smtClean="0"/>
              <a:t> </a:t>
            </a:r>
            <a:r>
              <a:rPr lang="en-US" sz="1500" dirty="0" err="1" smtClean="0"/>
              <a:t>до</a:t>
            </a:r>
            <a:r>
              <a:rPr lang="en-US" sz="1500" dirty="0" smtClean="0"/>
              <a:t> </a:t>
            </a:r>
            <a:r>
              <a:rPr lang="en-US" sz="1500" dirty="0" err="1" smtClean="0"/>
              <a:t>сомневање</a:t>
            </a:r>
            <a:r>
              <a:rPr lang="en-US" sz="1500" dirty="0" smtClean="0"/>
              <a:t> </a:t>
            </a:r>
            <a:r>
              <a:rPr lang="en-US" sz="1500" dirty="0" err="1" smtClean="0"/>
              <a:t>за</a:t>
            </a:r>
            <a:r>
              <a:rPr lang="en-US" sz="1500" dirty="0" smtClean="0"/>
              <a:t> </a:t>
            </a:r>
            <a:r>
              <a:rPr lang="en-US" sz="1500" dirty="0" err="1" smtClean="0"/>
              <a:t>кривично</a:t>
            </a:r>
            <a:r>
              <a:rPr lang="en-US" sz="1500" dirty="0" smtClean="0"/>
              <a:t> </a:t>
            </a:r>
            <a:r>
              <a:rPr lang="en-US" sz="1500" dirty="0" err="1" smtClean="0"/>
              <a:t>дело</a:t>
            </a:r>
            <a:r>
              <a:rPr lang="en-US" sz="1500" dirty="0" smtClean="0"/>
              <a:t> </a:t>
            </a:r>
            <a:r>
              <a:rPr lang="en-US" sz="1500" b="1" dirty="0" err="1" smtClean="0"/>
              <a:t>перење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пари</a:t>
            </a:r>
            <a:r>
              <a:rPr lang="en-US" sz="1500" dirty="0" smtClean="0"/>
              <a:t> и </a:t>
            </a:r>
            <a:r>
              <a:rPr lang="en-US" sz="1500" dirty="0" err="1" smtClean="0"/>
              <a:t>обратно</a:t>
            </a:r>
            <a:r>
              <a:rPr lang="en-US" sz="1500" dirty="0" smtClean="0"/>
              <a:t>.</a:t>
            </a:r>
          </a:p>
          <a:p>
            <a:pPr>
              <a:lnSpc>
                <a:spcPct val="90000"/>
              </a:lnSpc>
            </a:pPr>
            <a:endParaRPr lang="en-US" sz="1500" dirty="0" smtClean="0"/>
          </a:p>
          <a:p>
            <a:pPr>
              <a:lnSpc>
                <a:spcPct val="90000"/>
              </a:lnSpc>
            </a:pPr>
            <a:r>
              <a:rPr lang="en-US" sz="1500" b="1" dirty="0" err="1" smtClean="0"/>
              <a:t>Која</a:t>
            </a:r>
            <a:r>
              <a:rPr lang="en-US" sz="1500" b="1" dirty="0" smtClean="0"/>
              <a:t> е </a:t>
            </a:r>
            <a:r>
              <a:rPr lang="en-US" sz="1500" b="1" dirty="0" err="1" smtClean="0"/>
              <a:t>националната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дефиниција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за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финансиска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истрага</a:t>
            </a:r>
            <a:r>
              <a:rPr lang="en-US" sz="1500" b="1" dirty="0" smtClean="0"/>
              <a:t>?</a:t>
            </a:r>
            <a:endParaRPr lang="en-US" sz="1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68313" y="1428750"/>
            <a:ext cx="8229600" cy="500063"/>
          </a:xfrm>
        </p:spPr>
        <p:txBody>
          <a:bodyPr/>
          <a:lstStyle/>
          <a:p>
            <a:r>
              <a:rPr lang="en-US" sz="2800" smtClean="0"/>
              <a:t/>
            </a:r>
            <a:br>
              <a:rPr lang="en-US" sz="2800" smtClean="0"/>
            </a:br>
            <a:r>
              <a:rPr lang="en-US" sz="3200" b="1" smtClean="0"/>
              <a:t>1.3 Меѓународни правни инструменти</a:t>
            </a:r>
            <a:r>
              <a:rPr lang="en-US" sz="3200" smtClean="0"/>
              <a:t> </a:t>
            </a: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68313" y="1928813"/>
            <a:ext cx="8229600" cy="426561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1800" b="1" dirty="0" smtClean="0"/>
              <a:t>„</a:t>
            </a:r>
            <a:r>
              <a:rPr lang="en-US" sz="1800" b="1" dirty="0" err="1" smtClean="0"/>
              <a:t>Никој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не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смее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да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има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корист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од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криминал</a:t>
            </a:r>
            <a:r>
              <a:rPr lang="en-US" sz="1800" b="1" dirty="0" smtClean="0"/>
              <a:t> и </a:t>
            </a:r>
            <a:r>
              <a:rPr lang="en-US" sz="1800" b="1" dirty="0" err="1" smtClean="0"/>
              <a:t>да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ја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чува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имотната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корист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што</a:t>
            </a:r>
            <a:r>
              <a:rPr lang="en-US" sz="1800" b="1" dirty="0" smtClean="0"/>
              <a:t> е </a:t>
            </a:r>
            <a:r>
              <a:rPr lang="en-US" sz="1800" b="1" dirty="0" err="1" smtClean="0"/>
              <a:t>остварена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од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кривично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дело</a:t>
            </a:r>
            <a:r>
              <a:rPr lang="en-US" sz="1800" b="1" dirty="0" smtClean="0"/>
              <a:t>.“</a:t>
            </a:r>
            <a:r>
              <a:rPr lang="en-US" sz="1800" dirty="0" smtClean="0"/>
              <a:t> </a:t>
            </a:r>
            <a:endParaRPr lang="en-US" sz="1800" b="1" dirty="0" smtClean="0"/>
          </a:p>
          <a:p>
            <a:pPr>
              <a:buFont typeface="Arial" charset="0"/>
              <a:buNone/>
            </a:pPr>
            <a:endParaRPr lang="en-US" sz="1800" dirty="0" smtClean="0"/>
          </a:p>
          <a:p>
            <a:r>
              <a:rPr lang="en-US" sz="1800" b="1" dirty="0" err="1" smtClean="0"/>
              <a:t>Конвенција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на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Советот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на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Европа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против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перење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пари</a:t>
            </a:r>
            <a:r>
              <a:rPr lang="en-US" sz="1800" b="1" dirty="0" smtClean="0"/>
              <a:t>, </a:t>
            </a:r>
            <a:r>
              <a:rPr lang="en-US" sz="1800" b="1" dirty="0" err="1" smtClean="0"/>
              <a:t>откривање</a:t>
            </a:r>
            <a:r>
              <a:rPr lang="en-US" sz="1800" b="1" dirty="0" smtClean="0"/>
              <a:t>, </a:t>
            </a:r>
            <a:r>
              <a:rPr lang="en-US" sz="1800" b="1" dirty="0" err="1" smtClean="0"/>
              <a:t>заплена</a:t>
            </a:r>
            <a:r>
              <a:rPr lang="en-US" sz="1800" b="1" dirty="0" smtClean="0"/>
              <a:t> и </a:t>
            </a:r>
            <a:r>
              <a:rPr lang="en-US" sz="1800" b="1" dirty="0" err="1" smtClean="0"/>
              <a:t>конфискација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на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имотна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корист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што</a:t>
            </a:r>
            <a:r>
              <a:rPr lang="en-US" sz="1800" b="1" dirty="0" smtClean="0"/>
              <a:t> е </a:t>
            </a:r>
            <a:r>
              <a:rPr lang="en-US" sz="1800" b="1" dirty="0" err="1" smtClean="0"/>
              <a:t>стекната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од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кривично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дело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од</a:t>
            </a:r>
            <a:r>
              <a:rPr lang="en-US" sz="1800" b="1" dirty="0" smtClean="0"/>
              <a:t> 2005 </a:t>
            </a:r>
            <a:r>
              <a:rPr lang="en-US" sz="1800" b="1" dirty="0" err="1" smtClean="0"/>
              <a:t>година</a:t>
            </a:r>
            <a:r>
              <a:rPr lang="en-US" sz="1800" b="1" dirty="0" smtClean="0"/>
              <a:t> </a:t>
            </a:r>
            <a:r>
              <a:rPr lang="en-US" sz="1800" dirty="0" smtClean="0"/>
              <a:t>(</a:t>
            </a:r>
            <a:r>
              <a:rPr lang="en-US" sz="1800" dirty="0" err="1" smtClean="0"/>
              <a:t>Конвенција</a:t>
            </a:r>
            <a:r>
              <a:rPr lang="en-US" sz="1800" dirty="0" smtClean="0"/>
              <a:t> </a:t>
            </a:r>
            <a:r>
              <a:rPr lang="en-US" sz="1800" dirty="0" err="1" smtClean="0"/>
              <a:t>од</a:t>
            </a:r>
            <a:r>
              <a:rPr lang="en-US" sz="1800" dirty="0" smtClean="0"/>
              <a:t> </a:t>
            </a:r>
            <a:r>
              <a:rPr lang="en-US" sz="1800" dirty="0" err="1" smtClean="0"/>
              <a:t>Варшава</a:t>
            </a:r>
            <a:r>
              <a:rPr lang="en-US" sz="1800" dirty="0" smtClean="0"/>
              <a:t>) </a:t>
            </a:r>
            <a:r>
              <a:rPr lang="en-US" sz="1800" dirty="0" err="1" smtClean="0"/>
              <a:t>што</a:t>
            </a:r>
            <a:r>
              <a:rPr lang="en-US" sz="1800" dirty="0" smtClean="0"/>
              <a:t> </a:t>
            </a:r>
            <a:r>
              <a:rPr lang="en-US" sz="1800" dirty="0" err="1" smtClean="0"/>
              <a:t>следуваше</a:t>
            </a:r>
            <a:r>
              <a:rPr lang="en-US" sz="1800" dirty="0" smtClean="0"/>
              <a:t> </a:t>
            </a:r>
            <a:r>
              <a:rPr lang="en-US" sz="1800" dirty="0" err="1" smtClean="0"/>
              <a:t>по</a:t>
            </a:r>
            <a:r>
              <a:rPr lang="en-US" sz="1800" dirty="0" smtClean="0"/>
              <a:t> </a:t>
            </a:r>
            <a:endParaRPr lang="en-US" sz="1800" dirty="0" smtClean="0"/>
          </a:p>
          <a:p>
            <a:r>
              <a:rPr lang="en-US" sz="1800" b="1" dirty="0" err="1" smtClean="0">
                <a:solidFill>
                  <a:srgbClr val="000000"/>
                </a:solidFill>
              </a:rPr>
              <a:t>Конвенцијата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на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Советот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на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Европа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против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перење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пари</a:t>
            </a:r>
            <a:r>
              <a:rPr lang="en-US" sz="1800" b="1" dirty="0" smtClean="0"/>
              <a:t>, </a:t>
            </a:r>
            <a:r>
              <a:rPr lang="en-US" sz="1800" b="1" dirty="0" err="1" smtClean="0"/>
              <a:t>откривање</a:t>
            </a:r>
            <a:r>
              <a:rPr lang="en-US" sz="1800" b="1" dirty="0" smtClean="0"/>
              <a:t>, </a:t>
            </a:r>
            <a:r>
              <a:rPr lang="en-US" sz="1800" b="1" dirty="0" err="1" smtClean="0"/>
              <a:t>заплена</a:t>
            </a:r>
            <a:r>
              <a:rPr lang="en-US" sz="1800" b="1" dirty="0" smtClean="0"/>
              <a:t> и </a:t>
            </a:r>
            <a:r>
              <a:rPr lang="en-US" sz="1800" b="1" dirty="0" err="1" smtClean="0"/>
              <a:t>конфискација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на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имотна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корист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што</a:t>
            </a:r>
            <a:r>
              <a:rPr lang="en-US" sz="1800" b="1" dirty="0" smtClean="0"/>
              <a:t> е </a:t>
            </a:r>
            <a:r>
              <a:rPr lang="en-US" sz="1800" b="1" dirty="0" err="1" smtClean="0"/>
              <a:t>стекната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од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кривично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дело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од</a:t>
            </a:r>
            <a:r>
              <a:rPr lang="en-US" sz="1800" b="1" dirty="0" smtClean="0"/>
              <a:t> 1990 </a:t>
            </a:r>
            <a:r>
              <a:rPr lang="en-US" sz="1800" b="1" dirty="0" err="1" smtClean="0"/>
              <a:t>година</a:t>
            </a:r>
            <a:r>
              <a:rPr lang="en-US" sz="1800" b="1" dirty="0" smtClean="0"/>
              <a:t> </a:t>
            </a:r>
            <a:r>
              <a:rPr lang="en-US" sz="1800" dirty="0" smtClean="0"/>
              <a:t>(</a:t>
            </a:r>
            <a:r>
              <a:rPr lang="en-US" sz="1800" dirty="0" err="1" smtClean="0"/>
              <a:t>Конвенција</a:t>
            </a:r>
            <a:r>
              <a:rPr lang="en-US" sz="1800" dirty="0" smtClean="0"/>
              <a:t> </a:t>
            </a:r>
            <a:r>
              <a:rPr lang="en-US" sz="1800" dirty="0" err="1" smtClean="0"/>
              <a:t>од</a:t>
            </a:r>
            <a:r>
              <a:rPr lang="en-US" sz="1800" dirty="0" smtClean="0"/>
              <a:t> </a:t>
            </a:r>
            <a:r>
              <a:rPr lang="en-US" sz="1800" dirty="0" err="1" smtClean="0"/>
              <a:t>Стразбур</a:t>
            </a:r>
            <a:r>
              <a:rPr lang="en-US" sz="1800" dirty="0" smtClean="0"/>
              <a:t>). </a:t>
            </a:r>
          </a:p>
          <a:p>
            <a:endParaRPr lang="en-US" sz="1800" dirty="0" smtClean="0"/>
          </a:p>
          <a:p>
            <a:r>
              <a:rPr lang="en-US" sz="1800" b="1" dirty="0" err="1" smtClean="0"/>
              <a:t>Обединети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нации</a:t>
            </a:r>
            <a:r>
              <a:rPr lang="en-US" sz="1800" b="1" dirty="0" smtClean="0"/>
              <a:t>: </a:t>
            </a:r>
            <a:r>
              <a:rPr lang="en-US" sz="1800" dirty="0" err="1" smtClean="0"/>
              <a:t>Конвенција</a:t>
            </a:r>
            <a:r>
              <a:rPr lang="en-US" sz="1800" dirty="0" smtClean="0"/>
              <a:t> </a:t>
            </a:r>
            <a:r>
              <a:rPr lang="en-US" sz="1800" dirty="0" err="1" smtClean="0"/>
              <a:t>за</a:t>
            </a:r>
            <a:r>
              <a:rPr lang="en-US" sz="1800" dirty="0" smtClean="0"/>
              <a:t> </a:t>
            </a:r>
            <a:r>
              <a:rPr lang="en-US" sz="1800" dirty="0" err="1" smtClean="0"/>
              <a:t>борба</a:t>
            </a:r>
            <a:r>
              <a:rPr lang="en-US" sz="1800" dirty="0" smtClean="0"/>
              <a:t> </a:t>
            </a:r>
            <a:r>
              <a:rPr lang="en-US" sz="1800" dirty="0" err="1" smtClean="0"/>
              <a:t>против</a:t>
            </a:r>
            <a:r>
              <a:rPr lang="en-US" sz="1800" dirty="0" smtClean="0"/>
              <a:t> </a:t>
            </a:r>
            <a:r>
              <a:rPr lang="en-US" sz="1800" dirty="0" err="1" smtClean="0"/>
              <a:t>дрога</a:t>
            </a:r>
            <a:r>
              <a:rPr lang="en-US" sz="1800" dirty="0" smtClean="0"/>
              <a:t>, </a:t>
            </a:r>
            <a:r>
              <a:rPr lang="en-US" sz="1800" dirty="0" err="1" smtClean="0"/>
              <a:t>транснационален</a:t>
            </a:r>
            <a:r>
              <a:rPr lang="en-US" sz="1800" dirty="0" smtClean="0"/>
              <a:t> </a:t>
            </a:r>
            <a:r>
              <a:rPr lang="en-US" sz="1800" dirty="0" err="1" smtClean="0"/>
              <a:t>организиран</a:t>
            </a:r>
            <a:r>
              <a:rPr lang="en-US" sz="1800" dirty="0" smtClean="0"/>
              <a:t> </a:t>
            </a:r>
            <a:r>
              <a:rPr lang="en-US" sz="1800" dirty="0" err="1" smtClean="0"/>
              <a:t>криминал</a:t>
            </a:r>
            <a:r>
              <a:rPr lang="en-US" sz="1800" dirty="0" smtClean="0"/>
              <a:t> и </a:t>
            </a:r>
            <a:r>
              <a:rPr lang="en-US" sz="1800" dirty="0" err="1" smtClean="0"/>
              <a:t>корупција</a:t>
            </a:r>
            <a:r>
              <a:rPr lang="en-US" sz="1800" dirty="0" smtClean="0"/>
              <a:t>. </a:t>
            </a:r>
          </a:p>
          <a:p>
            <a:pPr>
              <a:buFont typeface="Arial" charset="0"/>
              <a:buNone/>
            </a:pPr>
            <a:r>
              <a:rPr lang="en-US" sz="1800" dirty="0" smtClean="0"/>
              <a:t> </a:t>
            </a:r>
            <a:r>
              <a:rPr lang="en-US" sz="1800" dirty="0" err="1" smtClean="0"/>
              <a:t>Конечно</a:t>
            </a:r>
            <a:r>
              <a:rPr lang="en-US" sz="1800" dirty="0" smtClean="0"/>
              <a:t>, </a:t>
            </a:r>
            <a:r>
              <a:rPr lang="en-US" sz="1800" dirty="0" err="1" smtClean="0"/>
              <a:t>финансиските</a:t>
            </a:r>
            <a:r>
              <a:rPr lang="en-US" sz="1800" dirty="0" smtClean="0"/>
              <a:t> </a:t>
            </a:r>
            <a:r>
              <a:rPr lang="en-US" sz="1800" dirty="0" err="1" smtClean="0"/>
              <a:t>истраги</a:t>
            </a:r>
            <a:r>
              <a:rPr lang="en-US" sz="1800" dirty="0" smtClean="0"/>
              <a:t> </a:t>
            </a:r>
            <a:r>
              <a:rPr lang="en-US" sz="1800" dirty="0" err="1" smtClean="0"/>
              <a:t>се</a:t>
            </a:r>
            <a:r>
              <a:rPr lang="en-US" sz="1800" dirty="0" smtClean="0"/>
              <a:t> </a:t>
            </a:r>
            <a:r>
              <a:rPr lang="en-US" sz="1800" dirty="0" err="1" smtClean="0"/>
              <a:t>спроведуваат</a:t>
            </a:r>
            <a:r>
              <a:rPr lang="en-US" sz="1800" dirty="0" smtClean="0"/>
              <a:t> </a:t>
            </a:r>
            <a:r>
              <a:rPr lang="en-US" sz="1800" dirty="0" err="1" smtClean="0"/>
              <a:t>врз</a:t>
            </a:r>
            <a:r>
              <a:rPr lang="en-US" sz="1800" dirty="0" smtClean="0"/>
              <a:t> </a:t>
            </a:r>
            <a:r>
              <a:rPr lang="en-US" sz="1800" dirty="0" err="1" smtClean="0"/>
              <a:t>основа</a:t>
            </a:r>
            <a:r>
              <a:rPr lang="en-US" sz="1800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националното</a:t>
            </a:r>
            <a:r>
              <a:rPr lang="en-US" sz="1800" dirty="0" smtClean="0"/>
              <a:t> </a:t>
            </a:r>
            <a:r>
              <a:rPr lang="en-US" sz="1800" dirty="0" err="1" smtClean="0"/>
              <a:t>право</a:t>
            </a:r>
            <a:r>
              <a:rPr lang="en-US" sz="1800" dirty="0" smtClean="0"/>
              <a:t>, </a:t>
            </a:r>
            <a:r>
              <a:rPr lang="en-US" sz="1800" dirty="0" err="1" smtClean="0"/>
              <a:t>со</a:t>
            </a:r>
            <a:r>
              <a:rPr lang="en-US" sz="1800" dirty="0" smtClean="0"/>
              <a:t> </a:t>
            </a:r>
            <a:r>
              <a:rPr lang="en-US" sz="1800" dirty="0" err="1" smtClean="0"/>
              <a:t>примена</a:t>
            </a:r>
            <a:r>
              <a:rPr lang="en-US" sz="1800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конвенциите</a:t>
            </a:r>
            <a:r>
              <a:rPr lang="en-US" sz="1800" dirty="0" smtClean="0"/>
              <a:t> </a:t>
            </a:r>
            <a:r>
              <a:rPr lang="en-US" sz="1800" dirty="0" err="1" smtClean="0"/>
              <a:t>за</a:t>
            </a:r>
            <a:r>
              <a:rPr lang="en-US" sz="1800" dirty="0" smtClean="0"/>
              <a:t> </a:t>
            </a:r>
            <a:r>
              <a:rPr lang="en-US" sz="1800" dirty="0" err="1" smtClean="0"/>
              <a:t>меѓусебна</a:t>
            </a:r>
            <a:r>
              <a:rPr lang="en-US" sz="1800" dirty="0" smtClean="0"/>
              <a:t> </a:t>
            </a:r>
            <a:r>
              <a:rPr lang="en-US" sz="1800" dirty="0" err="1" smtClean="0"/>
              <a:t>правна</a:t>
            </a:r>
            <a:r>
              <a:rPr lang="en-US" sz="1800" dirty="0" smtClean="0"/>
              <a:t> </a:t>
            </a:r>
            <a:r>
              <a:rPr lang="en-US" sz="1800" dirty="0" err="1" smtClean="0"/>
              <a:t>помош</a:t>
            </a:r>
            <a:r>
              <a:rPr lang="en-US" sz="1800" dirty="0" smtClean="0"/>
              <a:t> (Mutual Legal Assistance / MLA).</a:t>
            </a:r>
          </a:p>
          <a:p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68313" y="1428750"/>
            <a:ext cx="8229600" cy="500063"/>
          </a:xfrm>
        </p:spPr>
        <p:txBody>
          <a:bodyPr/>
          <a:lstStyle/>
          <a:p>
            <a:r>
              <a:rPr lang="en-US" sz="2800" smtClean="0"/>
              <a:t/>
            </a:r>
            <a:br>
              <a:rPr lang="en-US" sz="2800" smtClean="0"/>
            </a:br>
            <a:r>
              <a:rPr lang="en-US" sz="3200" b="1" smtClean="0"/>
              <a:t>1.3 Меѓународни правни инструменти - ЕУ</a:t>
            </a: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68313" y="1928813"/>
            <a:ext cx="8229600" cy="42656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800" b="1" dirty="0" err="1" smtClean="0"/>
              <a:t>Директива</a:t>
            </a:r>
            <a:r>
              <a:rPr lang="en-US" sz="1800" b="1" dirty="0" smtClean="0"/>
              <a:t> 2014/42/ЕУ</a:t>
            </a:r>
            <a:r>
              <a:rPr lang="en-US" sz="1800" dirty="0" smtClean="0"/>
              <a:t> </a:t>
            </a:r>
            <a:r>
              <a:rPr lang="en-US" sz="1800" dirty="0" err="1" smtClean="0"/>
              <a:t>за</a:t>
            </a:r>
            <a:r>
              <a:rPr lang="en-US" sz="1800" dirty="0" smtClean="0"/>
              <a:t> </a:t>
            </a:r>
            <a:r>
              <a:rPr lang="en-US" sz="1800" dirty="0" err="1" smtClean="0"/>
              <a:t>замрзнување</a:t>
            </a:r>
            <a:r>
              <a:rPr lang="en-US" sz="1800" dirty="0" smtClean="0"/>
              <a:t> и </a:t>
            </a:r>
            <a:r>
              <a:rPr lang="en-US" sz="1800" dirty="0" err="1" smtClean="0"/>
              <a:t>одземање</a:t>
            </a:r>
            <a:r>
              <a:rPr lang="en-US" sz="1800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имотна</a:t>
            </a:r>
            <a:r>
              <a:rPr lang="en-US" sz="1800" dirty="0" smtClean="0"/>
              <a:t> </a:t>
            </a:r>
            <a:r>
              <a:rPr lang="en-US" sz="1800" dirty="0" err="1" smtClean="0"/>
              <a:t>корист</a:t>
            </a:r>
            <a:r>
              <a:rPr lang="en-US" sz="1800" dirty="0" smtClean="0"/>
              <a:t> </a:t>
            </a:r>
            <a:r>
              <a:rPr lang="en-US" sz="1800" dirty="0" err="1" smtClean="0"/>
              <a:t>што</a:t>
            </a:r>
            <a:r>
              <a:rPr lang="en-US" sz="1800" dirty="0" smtClean="0"/>
              <a:t> е </a:t>
            </a:r>
            <a:r>
              <a:rPr lang="en-US" sz="1800" dirty="0" err="1" smtClean="0"/>
              <a:t>остварена</a:t>
            </a:r>
            <a:r>
              <a:rPr lang="en-US" sz="1800" dirty="0" smtClean="0"/>
              <a:t> </a:t>
            </a:r>
            <a:r>
              <a:rPr lang="en-US" sz="1800" dirty="0" err="1" smtClean="0"/>
              <a:t>од</a:t>
            </a:r>
            <a:r>
              <a:rPr lang="en-US" sz="1800" dirty="0" smtClean="0"/>
              <a:t> </a:t>
            </a:r>
            <a:r>
              <a:rPr lang="en-US" sz="1800" dirty="0" err="1" smtClean="0"/>
              <a:t>кривично</a:t>
            </a:r>
            <a:r>
              <a:rPr lang="en-US" sz="1800" dirty="0" smtClean="0"/>
              <a:t> </a:t>
            </a:r>
            <a:r>
              <a:rPr lang="en-US" sz="1800" dirty="0" err="1" smtClean="0"/>
              <a:t>дело</a:t>
            </a:r>
            <a:r>
              <a:rPr lang="en-US" sz="1800" dirty="0" smtClean="0"/>
              <a:t> </a:t>
            </a:r>
            <a:r>
              <a:rPr lang="en-US" sz="1800" dirty="0" err="1" smtClean="0"/>
              <a:t>во</a:t>
            </a:r>
            <a:r>
              <a:rPr lang="en-US" sz="1800" dirty="0" smtClean="0"/>
              <a:t> </a:t>
            </a:r>
            <a:r>
              <a:rPr lang="en-US" sz="1800" dirty="0" err="1" smtClean="0"/>
              <a:t>Европската</a:t>
            </a:r>
            <a:r>
              <a:rPr lang="en-US" sz="1800" dirty="0" smtClean="0"/>
              <a:t> </a:t>
            </a:r>
            <a:r>
              <a:rPr lang="en-US" sz="1800" dirty="0" err="1" smtClean="0"/>
              <a:t>Унија</a:t>
            </a:r>
            <a:r>
              <a:rPr lang="en-US" sz="1800" dirty="0" smtClean="0"/>
              <a:t>. </a:t>
            </a:r>
          </a:p>
          <a:p>
            <a:pPr lvl="1">
              <a:lnSpc>
                <a:spcPct val="80000"/>
              </a:lnSpc>
            </a:pPr>
            <a:r>
              <a:rPr lang="en-US" sz="1200" dirty="0" smtClean="0"/>
              <a:t>(</a:t>
            </a:r>
            <a:r>
              <a:rPr lang="en-US" sz="1200" dirty="0" err="1" smtClean="0"/>
              <a:t>заменета</a:t>
            </a:r>
            <a:r>
              <a:rPr lang="en-US" sz="1200" dirty="0" smtClean="0"/>
              <a:t>) </a:t>
            </a:r>
            <a:r>
              <a:rPr lang="en-US" sz="1200" dirty="0" err="1" smtClean="0"/>
              <a:t>Заедничка</a:t>
            </a:r>
            <a:r>
              <a:rPr lang="en-US" sz="1200" dirty="0" smtClean="0"/>
              <a:t> </a:t>
            </a:r>
            <a:r>
              <a:rPr lang="en-US" sz="1200" dirty="0" err="1" smtClean="0"/>
              <a:t>акција</a:t>
            </a:r>
            <a:r>
              <a:rPr lang="en-US" sz="1200" dirty="0" smtClean="0"/>
              <a:t> 98/699/ПВР </a:t>
            </a:r>
          </a:p>
          <a:p>
            <a:pPr>
              <a:lnSpc>
                <a:spcPct val="80000"/>
              </a:lnSpc>
            </a:pPr>
            <a:r>
              <a:rPr lang="en-US" sz="1800" b="1" dirty="0" err="1" smtClean="0"/>
              <a:t>Рамковна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одлука</a:t>
            </a:r>
            <a:r>
              <a:rPr lang="en-US" sz="1800" b="1" dirty="0" smtClean="0"/>
              <a:t> 2001/500/ПВР</a:t>
            </a:r>
            <a:r>
              <a:rPr lang="en-US" sz="1800" dirty="0" smtClean="0"/>
              <a:t> </a:t>
            </a:r>
            <a:r>
              <a:rPr lang="en-US" sz="1800" dirty="0" err="1" smtClean="0"/>
              <a:t>за</a:t>
            </a:r>
            <a:r>
              <a:rPr lang="en-US" sz="1800" dirty="0" smtClean="0"/>
              <a:t> </a:t>
            </a:r>
            <a:r>
              <a:rPr lang="en-US" sz="1800" dirty="0" err="1" smtClean="0"/>
              <a:t>перење</a:t>
            </a:r>
            <a:r>
              <a:rPr lang="en-US" sz="1800" dirty="0" smtClean="0"/>
              <a:t> </a:t>
            </a:r>
            <a:r>
              <a:rPr lang="en-US" sz="1800" dirty="0" err="1" smtClean="0"/>
              <a:t>пари</a:t>
            </a:r>
            <a:r>
              <a:rPr lang="en-US" sz="1800" dirty="0" smtClean="0"/>
              <a:t>, </a:t>
            </a:r>
            <a:r>
              <a:rPr lang="en-US" sz="1800" dirty="0" err="1" smtClean="0"/>
              <a:t>идентификација</a:t>
            </a:r>
            <a:r>
              <a:rPr lang="en-US" sz="1800" dirty="0" smtClean="0"/>
              <a:t>, </a:t>
            </a:r>
            <a:r>
              <a:rPr lang="en-US" sz="1800" dirty="0" err="1" smtClean="0"/>
              <a:t>влегување</a:t>
            </a:r>
            <a:r>
              <a:rPr lang="en-US" sz="1800" dirty="0" smtClean="0"/>
              <a:t> </a:t>
            </a:r>
            <a:r>
              <a:rPr lang="en-US" sz="1800" dirty="0" err="1" smtClean="0"/>
              <a:t>во</a:t>
            </a:r>
            <a:r>
              <a:rPr lang="en-US" sz="1800" dirty="0" smtClean="0"/>
              <a:t> </a:t>
            </a:r>
            <a:r>
              <a:rPr lang="en-US" sz="1800" dirty="0" err="1" smtClean="0"/>
              <a:t>трага</a:t>
            </a:r>
            <a:r>
              <a:rPr lang="en-US" sz="1800" dirty="0" smtClean="0"/>
              <a:t>, </a:t>
            </a:r>
            <a:r>
              <a:rPr lang="en-US" sz="1800" dirty="0" err="1" smtClean="0"/>
              <a:t>замрзнување</a:t>
            </a:r>
            <a:r>
              <a:rPr lang="en-US" sz="1800" dirty="0" smtClean="0"/>
              <a:t>, </a:t>
            </a:r>
            <a:r>
              <a:rPr lang="en-US" sz="1800" dirty="0" err="1" smtClean="0"/>
              <a:t>запленување</a:t>
            </a:r>
            <a:r>
              <a:rPr lang="en-US" sz="1800" dirty="0" smtClean="0"/>
              <a:t> и </a:t>
            </a:r>
            <a:r>
              <a:rPr lang="en-US" sz="1800" dirty="0" err="1" smtClean="0"/>
              <a:t>конфискација</a:t>
            </a:r>
            <a:r>
              <a:rPr lang="en-US" sz="1800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средства</a:t>
            </a:r>
            <a:r>
              <a:rPr lang="en-US" sz="1800" dirty="0" smtClean="0"/>
              <a:t> и </a:t>
            </a:r>
            <a:r>
              <a:rPr lang="en-US" sz="1800" dirty="0" err="1" smtClean="0"/>
              <a:t>имотна</a:t>
            </a:r>
            <a:r>
              <a:rPr lang="en-US" sz="1800" dirty="0" smtClean="0"/>
              <a:t> </a:t>
            </a:r>
            <a:r>
              <a:rPr lang="en-US" sz="1800" dirty="0" err="1" smtClean="0"/>
              <a:t>корист</a:t>
            </a:r>
            <a:r>
              <a:rPr lang="en-US" sz="1800" dirty="0" smtClean="0"/>
              <a:t> </a:t>
            </a:r>
            <a:r>
              <a:rPr lang="en-US" sz="1800" dirty="0" err="1" smtClean="0"/>
              <a:t>што</a:t>
            </a:r>
            <a:r>
              <a:rPr lang="en-US" sz="1800" dirty="0" smtClean="0"/>
              <a:t> е </a:t>
            </a:r>
            <a:r>
              <a:rPr lang="en-US" sz="1800" dirty="0" err="1" smtClean="0"/>
              <a:t>стекната</a:t>
            </a:r>
            <a:r>
              <a:rPr lang="en-US" sz="1800" dirty="0" smtClean="0"/>
              <a:t> </a:t>
            </a:r>
            <a:r>
              <a:rPr lang="en-US" sz="1800" dirty="0" err="1" smtClean="0"/>
              <a:t>од</a:t>
            </a:r>
            <a:r>
              <a:rPr lang="en-US" sz="1800" dirty="0" smtClean="0"/>
              <a:t> </a:t>
            </a:r>
            <a:r>
              <a:rPr lang="en-US" sz="1800" dirty="0" err="1" smtClean="0"/>
              <a:t>кривично</a:t>
            </a:r>
            <a:r>
              <a:rPr lang="en-US" sz="1800" dirty="0" smtClean="0"/>
              <a:t> </a:t>
            </a:r>
            <a:r>
              <a:rPr lang="en-US" sz="1800" dirty="0" err="1" smtClean="0"/>
              <a:t>дело</a:t>
            </a:r>
            <a:r>
              <a:rPr lang="en-US" sz="1800" dirty="0" smtClean="0"/>
              <a:t>, и </a:t>
            </a:r>
          </a:p>
          <a:p>
            <a:pPr>
              <a:lnSpc>
                <a:spcPct val="80000"/>
              </a:lnSpc>
            </a:pPr>
            <a:r>
              <a:rPr lang="en-US" sz="1800" b="1" dirty="0" err="1" smtClean="0"/>
              <a:t>Рамковна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одлука</a:t>
            </a:r>
            <a:r>
              <a:rPr lang="en-US" sz="1800" b="1" dirty="0" smtClean="0"/>
              <a:t> 2005/212/ПВР</a:t>
            </a:r>
            <a:r>
              <a:rPr lang="en-US" sz="1800" dirty="0" smtClean="0"/>
              <a:t> </a:t>
            </a:r>
            <a:r>
              <a:rPr lang="en-US" sz="1800" dirty="0" err="1" smtClean="0"/>
              <a:t>за</a:t>
            </a:r>
            <a:r>
              <a:rPr lang="en-US" sz="1800" dirty="0" smtClean="0"/>
              <a:t> </a:t>
            </a:r>
            <a:r>
              <a:rPr lang="en-US" sz="1800" dirty="0" err="1" smtClean="0"/>
              <a:t>конфискација</a:t>
            </a:r>
            <a:r>
              <a:rPr lang="en-US" sz="1800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имотна</a:t>
            </a:r>
            <a:r>
              <a:rPr lang="en-US" sz="1800" dirty="0" smtClean="0"/>
              <a:t> </a:t>
            </a:r>
            <a:r>
              <a:rPr lang="en-US" sz="1800" dirty="0" err="1" smtClean="0"/>
              <a:t>корист</a:t>
            </a:r>
            <a:r>
              <a:rPr lang="en-US" sz="1800" dirty="0" smtClean="0"/>
              <a:t>, </a:t>
            </a:r>
            <a:r>
              <a:rPr lang="en-US" sz="1800" dirty="0" err="1" smtClean="0"/>
              <a:t>средства</a:t>
            </a:r>
            <a:r>
              <a:rPr lang="en-US" sz="1800" dirty="0" smtClean="0"/>
              <a:t> и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имот</a:t>
            </a:r>
            <a:r>
              <a:rPr lang="en-US" sz="1800" dirty="0" smtClean="0"/>
              <a:t> </a:t>
            </a:r>
            <a:r>
              <a:rPr lang="en-US" sz="1800" dirty="0" err="1" smtClean="0"/>
              <a:t>поврзани</a:t>
            </a:r>
            <a:r>
              <a:rPr lang="en-US" sz="1800" dirty="0" smtClean="0"/>
              <a:t> </a:t>
            </a:r>
            <a:r>
              <a:rPr lang="en-US" sz="1800" dirty="0" err="1" smtClean="0"/>
              <a:t>со</a:t>
            </a:r>
            <a:r>
              <a:rPr lang="en-US" sz="1800" dirty="0" smtClean="0"/>
              <a:t> </a:t>
            </a:r>
            <a:r>
              <a:rPr lang="en-US" sz="1800" dirty="0" err="1" smtClean="0"/>
              <a:t>кривично</a:t>
            </a:r>
            <a:r>
              <a:rPr lang="en-US" sz="1800" dirty="0" smtClean="0"/>
              <a:t> </a:t>
            </a:r>
            <a:r>
              <a:rPr lang="en-US" sz="1800" dirty="0" err="1" smtClean="0"/>
              <a:t>дело</a:t>
            </a:r>
            <a:r>
              <a:rPr lang="en-US" sz="1800" dirty="0" smtClean="0"/>
              <a:t>. </a:t>
            </a:r>
            <a:endParaRPr lang="en-US" sz="1800" dirty="0" smtClean="0"/>
          </a:p>
          <a:p>
            <a:pPr>
              <a:lnSpc>
                <a:spcPct val="80000"/>
              </a:lnSpc>
            </a:pPr>
            <a:endParaRPr lang="en-US" sz="1800" dirty="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800" b="1" dirty="0" err="1" smtClean="0"/>
              <a:t>Заемно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признавање</a:t>
            </a:r>
            <a:r>
              <a:rPr lang="en-US" sz="1800" b="1" dirty="0" smtClean="0"/>
              <a:t>: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800" dirty="0" smtClean="0"/>
              <a:t> </a:t>
            </a:r>
          </a:p>
          <a:p>
            <a:pPr>
              <a:lnSpc>
                <a:spcPct val="80000"/>
              </a:lnSpc>
            </a:pPr>
            <a:r>
              <a:rPr lang="en-US" sz="1800" dirty="0" err="1" smtClean="0"/>
              <a:t>Рамковна</a:t>
            </a:r>
            <a:r>
              <a:rPr lang="en-US" sz="1800" dirty="0" smtClean="0"/>
              <a:t> </a:t>
            </a:r>
            <a:r>
              <a:rPr lang="en-US" sz="1800" dirty="0" err="1" smtClean="0"/>
              <a:t>одлука</a:t>
            </a:r>
            <a:r>
              <a:rPr lang="en-US" sz="1800" dirty="0" smtClean="0"/>
              <a:t> 2003/577/ПВР </a:t>
            </a:r>
            <a:r>
              <a:rPr lang="en-US" sz="1800" dirty="0" err="1" smtClean="0"/>
              <a:t>за</a:t>
            </a:r>
            <a:r>
              <a:rPr lang="en-US" sz="1800" dirty="0" smtClean="0"/>
              <a:t> </a:t>
            </a:r>
            <a:r>
              <a:rPr lang="en-US" sz="1800" dirty="0" err="1" smtClean="0"/>
              <a:t>извршување</a:t>
            </a:r>
            <a:r>
              <a:rPr lang="en-US" sz="1800" dirty="0" smtClean="0"/>
              <a:t> </a:t>
            </a:r>
            <a:r>
              <a:rPr lang="en-US" sz="1800" dirty="0" err="1" smtClean="0"/>
              <a:t>налози</a:t>
            </a:r>
            <a:r>
              <a:rPr lang="en-US" sz="1800" dirty="0" smtClean="0"/>
              <a:t> </a:t>
            </a:r>
            <a:r>
              <a:rPr lang="en-US" sz="1800" dirty="0" err="1" smtClean="0"/>
              <a:t>за</a:t>
            </a:r>
            <a:r>
              <a:rPr lang="en-US" sz="1800" dirty="0" smtClean="0"/>
              <a:t> </a:t>
            </a:r>
            <a:r>
              <a:rPr lang="en-US" sz="1800" dirty="0" err="1" smtClean="0"/>
              <a:t>замрзнување</a:t>
            </a:r>
            <a:r>
              <a:rPr lang="en-US" sz="1800" dirty="0" smtClean="0"/>
              <a:t> и </a:t>
            </a:r>
            <a:r>
              <a:rPr lang="en-US" sz="1800" dirty="0" err="1" smtClean="0"/>
              <a:t>Рамковна</a:t>
            </a:r>
            <a:r>
              <a:rPr lang="en-US" sz="1800" dirty="0" smtClean="0"/>
              <a:t> </a:t>
            </a:r>
            <a:r>
              <a:rPr lang="en-US" sz="1800" dirty="0" err="1" smtClean="0"/>
              <a:t>одлука</a:t>
            </a:r>
            <a:r>
              <a:rPr lang="en-US" sz="1800" dirty="0" smtClean="0"/>
              <a:t> 2006/783/ПВР </a:t>
            </a:r>
            <a:r>
              <a:rPr lang="en-US" sz="1800" dirty="0" err="1" smtClean="0"/>
              <a:t>за</a:t>
            </a:r>
            <a:r>
              <a:rPr lang="en-US" sz="1800" dirty="0" smtClean="0"/>
              <a:t> </a:t>
            </a:r>
            <a:r>
              <a:rPr lang="en-US" sz="1800" dirty="0" err="1" smtClean="0"/>
              <a:t>извршување</a:t>
            </a:r>
            <a:r>
              <a:rPr lang="en-US" sz="1800" dirty="0" smtClean="0"/>
              <a:t> </a:t>
            </a:r>
            <a:r>
              <a:rPr lang="en-US" sz="1800" dirty="0" err="1" smtClean="0"/>
              <a:t>налози</a:t>
            </a:r>
            <a:r>
              <a:rPr lang="en-US" sz="1800" dirty="0" smtClean="0"/>
              <a:t> </a:t>
            </a:r>
            <a:r>
              <a:rPr lang="en-US" sz="1800" dirty="0" err="1" smtClean="0"/>
              <a:t>за</a:t>
            </a:r>
            <a:r>
              <a:rPr lang="en-US" sz="1800" dirty="0" smtClean="0"/>
              <a:t> </a:t>
            </a:r>
            <a:r>
              <a:rPr lang="en-US" sz="1800" dirty="0" err="1" smtClean="0"/>
              <a:t>конфискација</a:t>
            </a:r>
            <a:r>
              <a:rPr lang="en-US" sz="1800" dirty="0" smtClean="0"/>
              <a:t>. </a:t>
            </a:r>
          </a:p>
          <a:p>
            <a:pPr>
              <a:lnSpc>
                <a:spcPct val="80000"/>
              </a:lnSpc>
            </a:pPr>
            <a:r>
              <a:rPr lang="en-US" sz="1800" dirty="0" err="1" smtClean="0"/>
              <a:t>Одлука</a:t>
            </a:r>
            <a:r>
              <a:rPr lang="en-US" sz="1800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Советот</a:t>
            </a:r>
            <a:r>
              <a:rPr lang="en-US" sz="1800" dirty="0" smtClean="0"/>
              <a:t> 2007/845/ПВР </a:t>
            </a:r>
            <a:r>
              <a:rPr lang="en-US" sz="1800" dirty="0" err="1" smtClean="0"/>
              <a:t>што</a:t>
            </a:r>
            <a:r>
              <a:rPr lang="en-US" sz="1800" dirty="0" smtClean="0"/>
              <a:t> </a:t>
            </a:r>
            <a:r>
              <a:rPr lang="en-US" sz="1800" dirty="0" err="1" smtClean="0"/>
              <a:t>се</a:t>
            </a:r>
            <a:r>
              <a:rPr lang="en-US" sz="1800" dirty="0" smtClean="0"/>
              <a:t> </a:t>
            </a:r>
            <a:r>
              <a:rPr lang="en-US" sz="1800" dirty="0" err="1" smtClean="0"/>
              <a:t>однесува</a:t>
            </a:r>
            <a:r>
              <a:rPr lang="en-US" sz="1800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соработката</a:t>
            </a:r>
            <a:r>
              <a:rPr lang="en-US" sz="1800" dirty="0" smtClean="0"/>
              <a:t> </a:t>
            </a:r>
            <a:r>
              <a:rPr lang="en-US" sz="1800" dirty="0" err="1" smtClean="0"/>
              <a:t>меѓу</a:t>
            </a:r>
            <a:r>
              <a:rPr lang="en-US" sz="1800" dirty="0" smtClean="0"/>
              <a:t> </a:t>
            </a:r>
            <a:r>
              <a:rPr lang="en-US" sz="1800" b="1" dirty="0" err="1" smtClean="0"/>
              <a:t>Службата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за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враќање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имот</a:t>
            </a:r>
            <a:r>
              <a:rPr lang="en-US" sz="1800" b="1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земјата-членка</a:t>
            </a:r>
            <a:r>
              <a:rPr lang="en-US" sz="1800" dirty="0" smtClean="0"/>
              <a:t> </a:t>
            </a:r>
            <a:r>
              <a:rPr lang="en-US" sz="1800" dirty="0" err="1" smtClean="0"/>
              <a:t>во</a:t>
            </a:r>
            <a:r>
              <a:rPr lang="en-US" sz="1800" dirty="0" smtClean="0"/>
              <a:t> </a:t>
            </a:r>
            <a:r>
              <a:rPr lang="en-US" sz="1800" dirty="0" err="1" smtClean="0"/>
              <a:t>областа</a:t>
            </a:r>
            <a:r>
              <a:rPr lang="en-US" sz="1800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влегување</a:t>
            </a:r>
            <a:r>
              <a:rPr lang="en-US" sz="1800" dirty="0" smtClean="0"/>
              <a:t> </a:t>
            </a:r>
            <a:r>
              <a:rPr lang="en-US" sz="1800" dirty="0" err="1" smtClean="0"/>
              <a:t>во</a:t>
            </a:r>
            <a:r>
              <a:rPr lang="en-US" sz="1800" dirty="0" smtClean="0"/>
              <a:t> </a:t>
            </a:r>
            <a:r>
              <a:rPr lang="en-US" sz="1800" dirty="0" err="1" smtClean="0"/>
              <a:t>трага</a:t>
            </a:r>
            <a:r>
              <a:rPr lang="en-US" sz="1800" dirty="0" smtClean="0"/>
              <a:t> и </a:t>
            </a:r>
            <a:r>
              <a:rPr lang="en-US" sz="1800" dirty="0" err="1" smtClean="0"/>
              <a:t>идентификација</a:t>
            </a:r>
            <a:r>
              <a:rPr lang="en-US" sz="1800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имотна</a:t>
            </a:r>
            <a:r>
              <a:rPr lang="en-US" sz="1800" dirty="0" smtClean="0"/>
              <a:t> </a:t>
            </a:r>
            <a:r>
              <a:rPr lang="en-US" sz="1800" dirty="0" err="1" smtClean="0"/>
              <a:t>корист</a:t>
            </a:r>
            <a:r>
              <a:rPr lang="en-US" sz="1800" dirty="0" smtClean="0"/>
              <a:t> </a:t>
            </a:r>
            <a:r>
              <a:rPr lang="en-US" sz="1800" dirty="0" err="1" smtClean="0"/>
              <a:t>од</a:t>
            </a:r>
            <a:r>
              <a:rPr lang="en-US" sz="1800" dirty="0" smtClean="0"/>
              <a:t> </a:t>
            </a:r>
            <a:r>
              <a:rPr lang="en-US" sz="1800" dirty="0" err="1" smtClean="0"/>
              <a:t>кривично</a:t>
            </a:r>
            <a:r>
              <a:rPr lang="en-US" sz="1800" dirty="0" smtClean="0"/>
              <a:t> </a:t>
            </a:r>
            <a:r>
              <a:rPr lang="en-US" sz="1800" dirty="0" err="1" smtClean="0"/>
              <a:t>дело</a:t>
            </a:r>
            <a:r>
              <a:rPr lang="en-US" sz="1800" dirty="0" smtClean="0"/>
              <a:t> </a:t>
            </a:r>
            <a:r>
              <a:rPr lang="en-US" sz="1800" dirty="0" err="1" smtClean="0"/>
              <a:t>или</a:t>
            </a:r>
            <a:r>
              <a:rPr lang="en-US" sz="1800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друг</a:t>
            </a:r>
            <a:r>
              <a:rPr lang="en-US" sz="1800" dirty="0" smtClean="0"/>
              <a:t> </a:t>
            </a:r>
            <a:r>
              <a:rPr lang="en-US" sz="1800" dirty="0" err="1" smtClean="0"/>
              <a:t>имот</a:t>
            </a:r>
            <a:r>
              <a:rPr lang="en-US" sz="1800" dirty="0" smtClean="0"/>
              <a:t> </a:t>
            </a:r>
            <a:r>
              <a:rPr lang="en-US" sz="1800" dirty="0" err="1" smtClean="0"/>
              <a:t>што</a:t>
            </a:r>
            <a:r>
              <a:rPr lang="en-US" sz="1800" dirty="0" smtClean="0"/>
              <a:t> е </a:t>
            </a:r>
            <a:r>
              <a:rPr lang="en-US" sz="1800" dirty="0" err="1" smtClean="0"/>
              <a:t>поврзан</a:t>
            </a:r>
            <a:r>
              <a:rPr lang="en-US" sz="1800" dirty="0" smtClean="0"/>
              <a:t> </a:t>
            </a:r>
            <a:r>
              <a:rPr lang="en-US" sz="1800" dirty="0" err="1" smtClean="0"/>
              <a:t>со</a:t>
            </a:r>
            <a:r>
              <a:rPr lang="en-US" sz="1800" dirty="0" smtClean="0"/>
              <a:t> </a:t>
            </a:r>
            <a:r>
              <a:rPr lang="en-US" sz="1800" dirty="0" err="1" smtClean="0"/>
              <a:t>кривично</a:t>
            </a:r>
            <a:r>
              <a:rPr lang="en-US" sz="1800" dirty="0" smtClean="0"/>
              <a:t> </a:t>
            </a:r>
            <a:r>
              <a:rPr lang="en-US" sz="1800" dirty="0" err="1" smtClean="0"/>
              <a:t>дело</a:t>
            </a:r>
            <a:r>
              <a:rPr lang="en-US" sz="1800" dirty="0" smtClean="0"/>
              <a:t>. </a:t>
            </a:r>
            <a:endParaRPr lang="en-US" sz="1800" dirty="0" smtClean="0"/>
          </a:p>
          <a:p>
            <a:pPr>
              <a:lnSpc>
                <a:spcPct val="80000"/>
              </a:lnSpc>
            </a:pPr>
            <a:endParaRPr lang="en-US" sz="1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68313" y="1285875"/>
            <a:ext cx="8229600" cy="428625"/>
          </a:xfrm>
        </p:spPr>
        <p:txBody>
          <a:bodyPr/>
          <a:lstStyle/>
          <a:p>
            <a:r>
              <a:rPr lang="en-US" sz="2800" smtClean="0"/>
              <a:t/>
            </a:r>
            <a:br>
              <a:rPr lang="en-US" sz="2800" smtClean="0"/>
            </a:br>
            <a:r>
              <a:rPr lang="en-US" sz="3200" smtClean="0"/>
              <a:t/>
            </a:r>
            <a:br>
              <a:rPr lang="en-US" sz="3200" smtClean="0"/>
            </a:br>
            <a:r>
              <a:rPr lang="en-US" sz="3600" b="1" smtClean="0"/>
              <a:t>1.4 Дефинирање на поимите</a:t>
            </a: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68313" y="1928813"/>
            <a:ext cx="8229600" cy="4265612"/>
          </a:xfrm>
        </p:spPr>
        <p:txBody>
          <a:bodyPr/>
          <a:lstStyle/>
          <a:p>
            <a:r>
              <a:rPr lang="en-US" sz="1500" b="1" dirty="0" smtClean="0"/>
              <a:t>„</a:t>
            </a:r>
            <a:r>
              <a:rPr lang="en-US" sz="1500" b="1" dirty="0" err="1" smtClean="0"/>
              <a:t>Имотна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корист</a:t>
            </a:r>
            <a:r>
              <a:rPr lang="en-US" sz="1500" b="1" dirty="0" smtClean="0"/>
              <a:t>“</a:t>
            </a:r>
            <a:r>
              <a:rPr lang="en-US" sz="1500" dirty="0" smtClean="0"/>
              <a:t> </a:t>
            </a:r>
            <a:r>
              <a:rPr lang="en-US" sz="1500" dirty="0" err="1" smtClean="0"/>
              <a:t>значи</a:t>
            </a:r>
            <a:r>
              <a:rPr lang="en-US" sz="1500" dirty="0" smtClean="0"/>
              <a:t> </a:t>
            </a:r>
            <a:r>
              <a:rPr lang="en-US" sz="1500" dirty="0" err="1" smtClean="0"/>
              <a:t>секоја</a:t>
            </a:r>
            <a:r>
              <a:rPr lang="en-US" sz="1500" dirty="0" smtClean="0"/>
              <a:t> </a:t>
            </a:r>
            <a:r>
              <a:rPr lang="en-US" sz="1500" dirty="0" err="1" smtClean="0"/>
              <a:t>економска</a:t>
            </a:r>
            <a:r>
              <a:rPr lang="en-US" sz="1500" dirty="0" smtClean="0"/>
              <a:t> </a:t>
            </a:r>
            <a:r>
              <a:rPr lang="en-US" sz="1500" dirty="0" err="1" smtClean="0"/>
              <a:t>корист</a:t>
            </a:r>
            <a:r>
              <a:rPr lang="en-US" sz="1500" dirty="0" smtClean="0"/>
              <a:t> </a:t>
            </a:r>
            <a:r>
              <a:rPr lang="en-US" sz="1500" dirty="0" err="1" smtClean="0"/>
              <a:t>што</a:t>
            </a:r>
            <a:r>
              <a:rPr lang="en-US" sz="1500" dirty="0" smtClean="0"/>
              <a:t> е </a:t>
            </a:r>
            <a:r>
              <a:rPr lang="en-US" sz="1500" dirty="0" err="1" smtClean="0"/>
              <a:t>остварена</a:t>
            </a:r>
            <a:r>
              <a:rPr lang="en-US" sz="1500" dirty="0" smtClean="0"/>
              <a:t>, </a:t>
            </a:r>
            <a:r>
              <a:rPr lang="en-US" sz="1500" dirty="0" err="1" smtClean="0"/>
              <a:t>директно</a:t>
            </a:r>
            <a:r>
              <a:rPr lang="en-US" sz="1500" dirty="0" smtClean="0"/>
              <a:t> </a:t>
            </a:r>
            <a:r>
              <a:rPr lang="en-US" sz="1500" dirty="0" err="1" smtClean="0"/>
              <a:t>или</a:t>
            </a:r>
            <a:r>
              <a:rPr lang="en-US" sz="1500" dirty="0" smtClean="0"/>
              <a:t> </a:t>
            </a:r>
            <a:r>
              <a:rPr lang="en-US" sz="1500" dirty="0" err="1" smtClean="0"/>
              <a:t>индиректно</a:t>
            </a:r>
            <a:r>
              <a:rPr lang="en-US" sz="1500" dirty="0" smtClean="0"/>
              <a:t>, </a:t>
            </a:r>
            <a:r>
              <a:rPr lang="en-US" sz="1500" dirty="0" err="1" smtClean="0"/>
              <a:t>од</a:t>
            </a:r>
            <a:r>
              <a:rPr lang="en-US" sz="1500" dirty="0" smtClean="0"/>
              <a:t> </a:t>
            </a:r>
            <a:r>
              <a:rPr lang="en-US" sz="1500" dirty="0" err="1" smtClean="0"/>
              <a:t>извршување</a:t>
            </a:r>
            <a:r>
              <a:rPr lang="en-US" sz="1500" dirty="0" smtClean="0"/>
              <a:t> </a:t>
            </a:r>
            <a:r>
              <a:rPr lang="en-US" sz="1500" dirty="0" err="1" smtClean="0"/>
              <a:t>кривично</a:t>
            </a:r>
            <a:r>
              <a:rPr lang="en-US" sz="1500" dirty="0" smtClean="0"/>
              <a:t> </a:t>
            </a:r>
            <a:r>
              <a:rPr lang="en-US" sz="1500" dirty="0" err="1" smtClean="0"/>
              <a:t>дело</a:t>
            </a:r>
            <a:r>
              <a:rPr lang="en-US" sz="1500" dirty="0" smtClean="0"/>
              <a:t>; </a:t>
            </a:r>
            <a:r>
              <a:rPr lang="en-US" sz="1500" dirty="0" err="1" smtClean="0"/>
              <a:t>таа</a:t>
            </a:r>
            <a:r>
              <a:rPr lang="en-US" sz="1500" dirty="0" smtClean="0"/>
              <a:t> </a:t>
            </a:r>
            <a:r>
              <a:rPr lang="en-US" sz="1500" dirty="0" err="1" smtClean="0"/>
              <a:t>може</a:t>
            </a:r>
            <a:r>
              <a:rPr lang="en-US" sz="1500" dirty="0" smtClean="0"/>
              <a:t> </a:t>
            </a:r>
            <a:r>
              <a:rPr lang="en-US" sz="1500" dirty="0" err="1" smtClean="0"/>
              <a:t>да</a:t>
            </a:r>
            <a:r>
              <a:rPr lang="en-US" sz="1500" dirty="0" smtClean="0"/>
              <a:t> </a:t>
            </a:r>
            <a:r>
              <a:rPr lang="en-US" sz="1500" dirty="0" err="1" smtClean="0"/>
              <a:t>се</a:t>
            </a:r>
            <a:r>
              <a:rPr lang="en-US" sz="1500" dirty="0" smtClean="0"/>
              <a:t> </a:t>
            </a:r>
            <a:r>
              <a:rPr lang="en-US" sz="1500" dirty="0" err="1" smtClean="0"/>
              <a:t>однесува</a:t>
            </a:r>
            <a:r>
              <a:rPr lang="en-US" sz="1500" dirty="0" smtClean="0"/>
              <a:t> </a:t>
            </a:r>
            <a:r>
              <a:rPr lang="en-US" sz="1500" dirty="0" err="1" smtClean="0"/>
              <a:t>на</a:t>
            </a:r>
            <a:r>
              <a:rPr lang="en-US" sz="1500" dirty="0" smtClean="0"/>
              <a:t> </a:t>
            </a:r>
            <a:r>
              <a:rPr lang="en-US" sz="1500" dirty="0" err="1" smtClean="0"/>
              <a:t>секој</a:t>
            </a:r>
            <a:r>
              <a:rPr lang="en-US" sz="1500" dirty="0" smtClean="0"/>
              <a:t> </a:t>
            </a:r>
            <a:r>
              <a:rPr lang="en-US" sz="1500" dirty="0" err="1" smtClean="0"/>
              <a:t>вид</a:t>
            </a:r>
            <a:r>
              <a:rPr lang="en-US" sz="1500" dirty="0" smtClean="0"/>
              <a:t> </a:t>
            </a:r>
            <a:r>
              <a:rPr lang="en-US" sz="1500" dirty="0" err="1" smtClean="0"/>
              <a:t>имот</a:t>
            </a:r>
            <a:r>
              <a:rPr lang="en-US" sz="1500" dirty="0" smtClean="0"/>
              <a:t> </a:t>
            </a:r>
            <a:r>
              <a:rPr lang="en-US" sz="1500" i="1" dirty="0" smtClean="0"/>
              <a:t>и </a:t>
            </a:r>
            <a:r>
              <a:rPr lang="en-US" sz="1500" i="1" dirty="0" err="1" smtClean="0"/>
              <a:t>вклучува</a:t>
            </a:r>
            <a:r>
              <a:rPr lang="en-US" sz="1500" i="1" dirty="0" smtClean="0"/>
              <a:t> </a:t>
            </a:r>
            <a:r>
              <a:rPr lang="en-US" sz="1500" i="1" dirty="0" err="1" smtClean="0"/>
              <a:t>секое</a:t>
            </a:r>
            <a:r>
              <a:rPr lang="en-US" sz="1500" i="1" dirty="0" smtClean="0"/>
              <a:t> </a:t>
            </a:r>
            <a:r>
              <a:rPr lang="en-US" sz="1500" i="1" dirty="0" err="1" smtClean="0"/>
              <a:t>друго</a:t>
            </a:r>
            <a:r>
              <a:rPr lang="en-US" sz="1500" i="1" dirty="0" smtClean="0"/>
              <a:t> </a:t>
            </a:r>
            <a:r>
              <a:rPr lang="en-US" sz="1500" i="1" dirty="0" err="1" smtClean="0"/>
              <a:t>последователно</a:t>
            </a:r>
            <a:r>
              <a:rPr lang="en-US" sz="1500" i="1" dirty="0" smtClean="0"/>
              <a:t> </a:t>
            </a:r>
            <a:r>
              <a:rPr lang="en-US" sz="1500" i="1" dirty="0" err="1" smtClean="0"/>
              <a:t>реинвестирање</a:t>
            </a:r>
            <a:r>
              <a:rPr lang="en-US" sz="1500" i="1" dirty="0" smtClean="0"/>
              <a:t> </a:t>
            </a:r>
            <a:r>
              <a:rPr lang="en-US" sz="1500" i="1" dirty="0" err="1" smtClean="0"/>
              <a:t>или</a:t>
            </a:r>
            <a:r>
              <a:rPr lang="en-US" sz="1500" i="1" dirty="0" smtClean="0"/>
              <a:t> </a:t>
            </a:r>
            <a:r>
              <a:rPr lang="en-US" sz="1500" i="1" dirty="0" err="1" smtClean="0"/>
              <a:t>трансформација</a:t>
            </a:r>
            <a:r>
              <a:rPr lang="en-US" sz="1500" i="1" dirty="0" smtClean="0"/>
              <a:t> </a:t>
            </a:r>
            <a:r>
              <a:rPr lang="en-US" sz="1500" i="1" dirty="0" err="1" smtClean="0"/>
              <a:t>на</a:t>
            </a:r>
            <a:r>
              <a:rPr lang="en-US" sz="1500" i="1" dirty="0" smtClean="0"/>
              <a:t> </a:t>
            </a:r>
            <a:r>
              <a:rPr lang="en-US" sz="1500" i="1" dirty="0" err="1" smtClean="0"/>
              <a:t>директната</a:t>
            </a:r>
            <a:r>
              <a:rPr lang="en-US" sz="1500" i="1" dirty="0" smtClean="0"/>
              <a:t> </a:t>
            </a:r>
            <a:r>
              <a:rPr lang="en-US" sz="1500" i="1" dirty="0" err="1" smtClean="0"/>
              <a:t>имотна</a:t>
            </a:r>
            <a:r>
              <a:rPr lang="en-US" sz="1500" i="1" dirty="0" smtClean="0"/>
              <a:t> </a:t>
            </a:r>
            <a:r>
              <a:rPr lang="en-US" sz="1500" i="1" dirty="0" err="1" smtClean="0"/>
              <a:t>корист</a:t>
            </a:r>
            <a:r>
              <a:rPr lang="en-US" sz="1500" i="1" dirty="0" smtClean="0"/>
              <a:t> и </a:t>
            </a:r>
            <a:r>
              <a:rPr lang="en-US" sz="1500" i="1" dirty="0" err="1" smtClean="0"/>
              <a:t>сите</a:t>
            </a:r>
            <a:r>
              <a:rPr lang="en-US" sz="1500" i="1" dirty="0" smtClean="0"/>
              <a:t> </a:t>
            </a:r>
            <a:r>
              <a:rPr lang="en-US" sz="1500" i="1" dirty="0" err="1" smtClean="0"/>
              <a:t>вредни</a:t>
            </a:r>
            <a:r>
              <a:rPr lang="en-US" sz="1500" i="1" dirty="0" smtClean="0"/>
              <a:t> </a:t>
            </a:r>
            <a:r>
              <a:rPr lang="en-US" sz="1500" i="1" dirty="0" err="1" smtClean="0"/>
              <a:t>бенефиции</a:t>
            </a:r>
            <a:r>
              <a:rPr lang="en-US" sz="1500" dirty="0" smtClean="0"/>
              <a:t> </a:t>
            </a:r>
            <a:endParaRPr lang="en-US" altLang="ja-JP" sz="1500" dirty="0" smtClean="0"/>
          </a:p>
          <a:p>
            <a:r>
              <a:rPr lang="en-US" sz="1500" b="1" dirty="0" smtClean="0"/>
              <a:t>„</a:t>
            </a:r>
            <a:r>
              <a:rPr lang="en-US" sz="1500" b="1" dirty="0" err="1" smtClean="0"/>
              <a:t>имот</a:t>
            </a:r>
            <a:r>
              <a:rPr lang="en-US" sz="1500" b="1" dirty="0" smtClean="0"/>
              <a:t>“ </a:t>
            </a:r>
            <a:r>
              <a:rPr lang="en-US" sz="1500" dirty="0" err="1" smtClean="0"/>
              <a:t>значи</a:t>
            </a:r>
            <a:r>
              <a:rPr lang="en-US" sz="1500" dirty="0" smtClean="0"/>
              <a:t> </a:t>
            </a:r>
            <a:r>
              <a:rPr lang="en-US" sz="1500" dirty="0" err="1" smtClean="0"/>
              <a:t>имот</a:t>
            </a:r>
            <a:r>
              <a:rPr lang="en-US" sz="1500" dirty="0" smtClean="0"/>
              <a:t> </a:t>
            </a:r>
            <a:r>
              <a:rPr lang="en-US" sz="1500" dirty="0" err="1" smtClean="0"/>
              <a:t>од</a:t>
            </a:r>
            <a:r>
              <a:rPr lang="en-US" sz="1500" dirty="0" smtClean="0"/>
              <a:t> </a:t>
            </a:r>
            <a:r>
              <a:rPr lang="en-US" sz="1500" dirty="0" err="1" smtClean="0"/>
              <a:t>каков</a:t>
            </a:r>
            <a:r>
              <a:rPr lang="en-US" sz="1500" dirty="0" smtClean="0"/>
              <a:t> </a:t>
            </a:r>
            <a:r>
              <a:rPr lang="en-US" sz="1500" dirty="0" err="1" smtClean="0"/>
              <a:t>било</a:t>
            </a:r>
            <a:r>
              <a:rPr lang="en-US" sz="1500" dirty="0" smtClean="0"/>
              <a:t> </a:t>
            </a:r>
            <a:r>
              <a:rPr lang="en-US" sz="1500" dirty="0" err="1" smtClean="0"/>
              <a:t>вид</a:t>
            </a:r>
            <a:r>
              <a:rPr lang="en-US" sz="1500" dirty="0" smtClean="0"/>
              <a:t>, </a:t>
            </a:r>
            <a:r>
              <a:rPr lang="en-US" sz="1500" dirty="0" err="1" smtClean="0"/>
              <a:t>материјален</a:t>
            </a:r>
            <a:r>
              <a:rPr lang="en-US" sz="1500" dirty="0" smtClean="0"/>
              <a:t> </a:t>
            </a:r>
            <a:r>
              <a:rPr lang="en-US" sz="1500" dirty="0" err="1" smtClean="0"/>
              <a:t>или</a:t>
            </a:r>
            <a:r>
              <a:rPr lang="en-US" sz="1500" dirty="0" smtClean="0"/>
              <a:t> </a:t>
            </a:r>
            <a:r>
              <a:rPr lang="en-US" sz="1500" dirty="0" err="1" smtClean="0"/>
              <a:t>нематеријален</a:t>
            </a:r>
            <a:r>
              <a:rPr lang="en-US" sz="1500" dirty="0" smtClean="0"/>
              <a:t>, </a:t>
            </a:r>
            <a:r>
              <a:rPr lang="en-US" sz="1500" dirty="0" err="1" smtClean="0"/>
              <a:t>движен</a:t>
            </a:r>
            <a:r>
              <a:rPr lang="en-US" sz="1500" dirty="0" smtClean="0"/>
              <a:t> </a:t>
            </a:r>
            <a:r>
              <a:rPr lang="en-US" sz="1500" dirty="0" err="1" smtClean="0"/>
              <a:t>или</a:t>
            </a:r>
            <a:r>
              <a:rPr lang="en-US" sz="1500" dirty="0" smtClean="0"/>
              <a:t> </a:t>
            </a:r>
            <a:r>
              <a:rPr lang="en-US" sz="1500" dirty="0" err="1" smtClean="0"/>
              <a:t>недвижен</a:t>
            </a:r>
            <a:r>
              <a:rPr lang="en-US" sz="1500" dirty="0" smtClean="0"/>
              <a:t>, </a:t>
            </a:r>
            <a:r>
              <a:rPr lang="en-US" sz="1500" dirty="0" err="1" smtClean="0"/>
              <a:t>како</a:t>
            </a:r>
            <a:r>
              <a:rPr lang="en-US" sz="1500" dirty="0" smtClean="0"/>
              <a:t> и </a:t>
            </a:r>
            <a:r>
              <a:rPr lang="en-US" sz="1500" dirty="0" err="1" smtClean="0"/>
              <a:t>правни</a:t>
            </a:r>
            <a:r>
              <a:rPr lang="en-US" sz="1500" dirty="0" smtClean="0"/>
              <a:t> </a:t>
            </a:r>
            <a:r>
              <a:rPr lang="en-US" sz="1500" dirty="0" err="1" smtClean="0"/>
              <a:t>документи</a:t>
            </a:r>
            <a:r>
              <a:rPr lang="en-US" sz="1500" dirty="0" smtClean="0"/>
              <a:t> </a:t>
            </a:r>
            <a:r>
              <a:rPr lang="en-US" sz="1500" dirty="0" err="1" smtClean="0"/>
              <a:t>или</a:t>
            </a:r>
            <a:r>
              <a:rPr lang="en-US" sz="1500" dirty="0" smtClean="0"/>
              <a:t> </a:t>
            </a:r>
            <a:r>
              <a:rPr lang="en-US" sz="1500" dirty="0" err="1" smtClean="0"/>
              <a:t>инструменти</a:t>
            </a:r>
            <a:r>
              <a:rPr lang="en-US" sz="1500" dirty="0" smtClean="0"/>
              <a:t> </a:t>
            </a:r>
            <a:r>
              <a:rPr lang="en-US" sz="1500" dirty="0" err="1" smtClean="0"/>
              <a:t>со</a:t>
            </a:r>
            <a:r>
              <a:rPr lang="en-US" sz="1500" dirty="0" smtClean="0"/>
              <a:t> </a:t>
            </a:r>
            <a:r>
              <a:rPr lang="en-US" sz="1500" dirty="0" err="1" smtClean="0"/>
              <a:t>кои</a:t>
            </a:r>
            <a:r>
              <a:rPr lang="en-US" sz="1500" dirty="0" smtClean="0"/>
              <a:t> </a:t>
            </a:r>
            <a:r>
              <a:rPr lang="en-US" sz="1500" dirty="0" err="1" smtClean="0"/>
              <a:t>се</a:t>
            </a:r>
            <a:r>
              <a:rPr lang="en-US" sz="1500" dirty="0" smtClean="0"/>
              <a:t> </a:t>
            </a:r>
            <a:r>
              <a:rPr lang="en-US" sz="1500" dirty="0" err="1" smtClean="0"/>
              <a:t>докажува</a:t>
            </a:r>
            <a:r>
              <a:rPr lang="en-US" sz="1500" dirty="0" smtClean="0"/>
              <a:t> </a:t>
            </a:r>
            <a:r>
              <a:rPr lang="en-US" sz="1500" dirty="0" err="1" smtClean="0"/>
              <a:t>правото</a:t>
            </a:r>
            <a:r>
              <a:rPr lang="en-US" sz="1500" dirty="0" smtClean="0"/>
              <a:t> </a:t>
            </a:r>
            <a:r>
              <a:rPr lang="en-US" sz="1500" dirty="0" err="1" smtClean="0"/>
              <a:t>на</a:t>
            </a:r>
            <a:r>
              <a:rPr lang="en-US" sz="1500" dirty="0" smtClean="0"/>
              <a:t> </a:t>
            </a:r>
            <a:r>
              <a:rPr lang="en-US" sz="1500" dirty="0" err="1" smtClean="0"/>
              <a:t>сопственост</a:t>
            </a:r>
            <a:r>
              <a:rPr lang="en-US" sz="1500" dirty="0" smtClean="0"/>
              <a:t> </a:t>
            </a:r>
            <a:r>
              <a:rPr lang="en-US" sz="1500" dirty="0" err="1" smtClean="0"/>
              <a:t>или</a:t>
            </a:r>
            <a:r>
              <a:rPr lang="en-US" sz="1500" dirty="0" smtClean="0"/>
              <a:t> </a:t>
            </a:r>
            <a:r>
              <a:rPr lang="en-US" sz="1500" dirty="0" err="1" smtClean="0"/>
              <a:t>удел</a:t>
            </a:r>
            <a:r>
              <a:rPr lang="en-US" sz="1500" dirty="0" smtClean="0"/>
              <a:t> </a:t>
            </a:r>
            <a:r>
              <a:rPr lang="en-US" sz="1500" dirty="0" err="1" smtClean="0"/>
              <a:t>во</a:t>
            </a:r>
            <a:r>
              <a:rPr lang="en-US" sz="1500" dirty="0" smtClean="0"/>
              <a:t> </a:t>
            </a:r>
            <a:r>
              <a:rPr lang="en-US" sz="1500" dirty="0" err="1" smtClean="0"/>
              <a:t>таков</a:t>
            </a:r>
            <a:r>
              <a:rPr lang="en-US" sz="1500" dirty="0" smtClean="0"/>
              <a:t> </a:t>
            </a:r>
            <a:r>
              <a:rPr lang="en-US" sz="1500" dirty="0" err="1" smtClean="0"/>
              <a:t>имот</a:t>
            </a:r>
            <a:r>
              <a:rPr lang="en-US" sz="1500" dirty="0" smtClean="0"/>
              <a:t>; </a:t>
            </a:r>
            <a:endParaRPr lang="en-US" altLang="ja-JP" sz="1500" dirty="0" smtClean="0"/>
          </a:p>
          <a:p>
            <a:r>
              <a:rPr lang="en-US" sz="1500" b="1" dirty="0" smtClean="0"/>
              <a:t>„</a:t>
            </a:r>
            <a:r>
              <a:rPr lang="en-US" sz="1500" b="1" dirty="0" err="1" smtClean="0"/>
              <a:t>средства</a:t>
            </a:r>
            <a:r>
              <a:rPr lang="en-US" sz="1500" b="1" dirty="0" smtClean="0"/>
              <a:t>“</a:t>
            </a:r>
            <a:r>
              <a:rPr lang="en-US" sz="1500" dirty="0" smtClean="0"/>
              <a:t> </a:t>
            </a:r>
            <a:r>
              <a:rPr lang="en-US" sz="1500" dirty="0" err="1" smtClean="0"/>
              <a:t>значи</a:t>
            </a:r>
            <a:r>
              <a:rPr lang="en-US" sz="1500" dirty="0" smtClean="0"/>
              <a:t> </a:t>
            </a:r>
            <a:r>
              <a:rPr lang="en-US" sz="1500" dirty="0" err="1" smtClean="0"/>
              <a:t>секој</a:t>
            </a:r>
            <a:r>
              <a:rPr lang="en-US" sz="1500" dirty="0" smtClean="0"/>
              <a:t> </a:t>
            </a:r>
            <a:r>
              <a:rPr lang="en-US" sz="1500" dirty="0" err="1" smtClean="0"/>
              <a:t>имот</a:t>
            </a:r>
            <a:r>
              <a:rPr lang="en-US" sz="1500" dirty="0" smtClean="0"/>
              <a:t> </a:t>
            </a:r>
            <a:r>
              <a:rPr lang="en-US" sz="1500" dirty="0" err="1" smtClean="0"/>
              <a:t>што</a:t>
            </a:r>
            <a:r>
              <a:rPr lang="en-US" sz="1500" dirty="0" smtClean="0"/>
              <a:t> </a:t>
            </a:r>
            <a:r>
              <a:rPr lang="en-US" sz="1500" dirty="0" err="1" smtClean="0"/>
              <a:t>се</a:t>
            </a:r>
            <a:r>
              <a:rPr lang="en-US" sz="1500" dirty="0" smtClean="0"/>
              <a:t> </a:t>
            </a:r>
            <a:r>
              <a:rPr lang="en-US" sz="1500" dirty="0" err="1" smtClean="0"/>
              <a:t>користи</a:t>
            </a:r>
            <a:r>
              <a:rPr lang="en-US" sz="1500" dirty="0" smtClean="0"/>
              <a:t> </a:t>
            </a:r>
            <a:r>
              <a:rPr lang="en-US" sz="1500" dirty="0" err="1" smtClean="0"/>
              <a:t>или</a:t>
            </a:r>
            <a:r>
              <a:rPr lang="en-US" sz="1500" dirty="0" smtClean="0"/>
              <a:t> </a:t>
            </a:r>
            <a:r>
              <a:rPr lang="en-US" sz="1500" dirty="0" err="1" smtClean="0"/>
              <a:t>за</a:t>
            </a:r>
            <a:r>
              <a:rPr lang="en-US" sz="1500" dirty="0" smtClean="0"/>
              <a:t> </a:t>
            </a:r>
            <a:r>
              <a:rPr lang="en-US" sz="1500" dirty="0" err="1" smtClean="0"/>
              <a:t>кој</a:t>
            </a:r>
            <a:r>
              <a:rPr lang="en-US" sz="1500" dirty="0" smtClean="0"/>
              <a:t> </a:t>
            </a:r>
            <a:r>
              <a:rPr lang="en-US" sz="1500" dirty="0" err="1" smtClean="0"/>
              <a:t>постои</a:t>
            </a:r>
            <a:r>
              <a:rPr lang="en-US" sz="1500" dirty="0" smtClean="0"/>
              <a:t> </a:t>
            </a:r>
            <a:r>
              <a:rPr lang="en-US" sz="1500" dirty="0" err="1" smtClean="0"/>
              <a:t>намера</a:t>
            </a:r>
            <a:r>
              <a:rPr lang="en-US" sz="1500" dirty="0" smtClean="0"/>
              <a:t> </a:t>
            </a:r>
            <a:r>
              <a:rPr lang="en-US" sz="1500" dirty="0" err="1" smtClean="0"/>
              <a:t>да</a:t>
            </a:r>
            <a:r>
              <a:rPr lang="en-US" sz="1500" dirty="0" smtClean="0"/>
              <a:t> </a:t>
            </a:r>
            <a:r>
              <a:rPr lang="en-US" sz="1500" dirty="0" err="1" smtClean="0"/>
              <a:t>се</a:t>
            </a:r>
            <a:r>
              <a:rPr lang="en-US" sz="1500" dirty="0" smtClean="0"/>
              <a:t> </a:t>
            </a:r>
            <a:r>
              <a:rPr lang="en-US" sz="1500" dirty="0" err="1" smtClean="0"/>
              <a:t>искористи</a:t>
            </a:r>
            <a:r>
              <a:rPr lang="en-US" sz="1500" dirty="0" smtClean="0"/>
              <a:t>, </a:t>
            </a:r>
            <a:r>
              <a:rPr lang="en-US" sz="1500" dirty="0" err="1" smtClean="0"/>
              <a:t>на</a:t>
            </a:r>
            <a:r>
              <a:rPr lang="en-US" sz="1500" dirty="0" smtClean="0"/>
              <a:t> </a:t>
            </a:r>
            <a:r>
              <a:rPr lang="en-US" sz="1500" dirty="0" err="1" smtClean="0"/>
              <a:t>кој</a:t>
            </a:r>
            <a:r>
              <a:rPr lang="en-US" sz="1500" dirty="0" smtClean="0"/>
              <a:t> </a:t>
            </a:r>
            <a:r>
              <a:rPr lang="en-US" sz="1500" dirty="0" err="1" smtClean="0"/>
              <a:t>било</a:t>
            </a:r>
            <a:r>
              <a:rPr lang="en-US" sz="1500" dirty="0" smtClean="0"/>
              <a:t> </a:t>
            </a:r>
            <a:r>
              <a:rPr lang="en-US" sz="1500" dirty="0" err="1" smtClean="0"/>
              <a:t>начин</a:t>
            </a:r>
            <a:r>
              <a:rPr lang="en-US" sz="1500" dirty="0" smtClean="0"/>
              <a:t>, </a:t>
            </a:r>
            <a:r>
              <a:rPr lang="en-US" sz="1500" dirty="0" err="1" smtClean="0"/>
              <a:t>во</a:t>
            </a:r>
            <a:r>
              <a:rPr lang="en-US" sz="1500" dirty="0" smtClean="0"/>
              <a:t> </a:t>
            </a:r>
            <a:r>
              <a:rPr lang="en-US" sz="1500" dirty="0" err="1" smtClean="0"/>
              <a:t>целина</a:t>
            </a:r>
            <a:r>
              <a:rPr lang="en-US" sz="1500" dirty="0" smtClean="0"/>
              <a:t> </a:t>
            </a:r>
            <a:r>
              <a:rPr lang="en-US" sz="1500" dirty="0" err="1" smtClean="0"/>
              <a:t>или</a:t>
            </a:r>
            <a:r>
              <a:rPr lang="en-US" sz="1500" dirty="0" smtClean="0"/>
              <a:t> </a:t>
            </a:r>
            <a:r>
              <a:rPr lang="en-US" sz="1500" dirty="0" err="1" smtClean="0"/>
              <a:t>делумно</a:t>
            </a:r>
            <a:r>
              <a:rPr lang="en-US" sz="1500" dirty="0" smtClean="0"/>
              <a:t>, </a:t>
            </a:r>
            <a:r>
              <a:rPr lang="en-US" sz="1500" dirty="0" err="1" smtClean="0"/>
              <a:t>за</a:t>
            </a:r>
            <a:r>
              <a:rPr lang="en-US" sz="1500" dirty="0" smtClean="0"/>
              <a:t> </a:t>
            </a:r>
            <a:r>
              <a:rPr lang="en-US" sz="1500" dirty="0" err="1" smtClean="0"/>
              <a:t>извршување</a:t>
            </a:r>
            <a:r>
              <a:rPr lang="en-US" sz="1500" dirty="0" smtClean="0"/>
              <a:t> </a:t>
            </a:r>
            <a:r>
              <a:rPr lang="en-US" sz="1500" dirty="0" err="1" smtClean="0"/>
              <a:t>на</a:t>
            </a:r>
            <a:r>
              <a:rPr lang="en-US" sz="1500" dirty="0" smtClean="0"/>
              <a:t> </a:t>
            </a:r>
            <a:r>
              <a:rPr lang="en-US" sz="1500" dirty="0" err="1" smtClean="0"/>
              <a:t>едно</a:t>
            </a:r>
            <a:r>
              <a:rPr lang="en-US" sz="1500" dirty="0" smtClean="0"/>
              <a:t> </a:t>
            </a:r>
            <a:r>
              <a:rPr lang="en-US" sz="1500" dirty="0" err="1" smtClean="0"/>
              <a:t>или</a:t>
            </a:r>
            <a:r>
              <a:rPr lang="en-US" sz="1500" dirty="0" smtClean="0"/>
              <a:t> </a:t>
            </a:r>
            <a:r>
              <a:rPr lang="en-US" sz="1500" dirty="0" err="1" smtClean="0"/>
              <a:t>на</a:t>
            </a:r>
            <a:r>
              <a:rPr lang="en-US" sz="1500" dirty="0" smtClean="0"/>
              <a:t> </a:t>
            </a:r>
            <a:r>
              <a:rPr lang="en-US" sz="1500" dirty="0" err="1" smtClean="0"/>
              <a:t>повеќе</a:t>
            </a:r>
            <a:r>
              <a:rPr lang="en-US" sz="1500" dirty="0" smtClean="0"/>
              <a:t> </a:t>
            </a:r>
            <a:r>
              <a:rPr lang="en-US" sz="1500" dirty="0" err="1" smtClean="0"/>
              <a:t>кривични</a:t>
            </a:r>
            <a:r>
              <a:rPr lang="en-US" sz="1500" dirty="0" smtClean="0"/>
              <a:t> </a:t>
            </a:r>
            <a:r>
              <a:rPr lang="en-US" sz="1500" dirty="0" err="1" smtClean="0"/>
              <a:t>дела</a:t>
            </a:r>
            <a:r>
              <a:rPr lang="en-US" sz="1500" dirty="0" smtClean="0"/>
              <a:t>; </a:t>
            </a:r>
            <a:endParaRPr lang="en-US" altLang="ja-JP" sz="1500" dirty="0" smtClean="0"/>
          </a:p>
          <a:p>
            <a:r>
              <a:rPr lang="en-US" sz="1500" b="1" dirty="0" smtClean="0"/>
              <a:t>„</a:t>
            </a:r>
            <a:r>
              <a:rPr lang="en-US" sz="1500" b="1" dirty="0" err="1" smtClean="0"/>
              <a:t>замрзнување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или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запленување</a:t>
            </a:r>
            <a:r>
              <a:rPr lang="en-US" sz="1500" b="1" dirty="0" smtClean="0"/>
              <a:t>“</a:t>
            </a:r>
            <a:r>
              <a:rPr lang="en-US" sz="1500" dirty="0" smtClean="0"/>
              <a:t> </a:t>
            </a:r>
            <a:r>
              <a:rPr lang="en-US" sz="1500" dirty="0" err="1" smtClean="0"/>
              <a:t>значи</a:t>
            </a:r>
            <a:r>
              <a:rPr lang="en-US" sz="1500" dirty="0" smtClean="0"/>
              <a:t> </a:t>
            </a:r>
            <a:r>
              <a:rPr lang="en-US" sz="1500" dirty="0" err="1" smtClean="0"/>
              <a:t>привремена</a:t>
            </a:r>
            <a:r>
              <a:rPr lang="en-US" sz="1500" dirty="0" smtClean="0"/>
              <a:t> </a:t>
            </a:r>
            <a:r>
              <a:rPr lang="en-US" sz="1500" dirty="0" err="1" smtClean="0"/>
              <a:t>забрана</a:t>
            </a:r>
            <a:r>
              <a:rPr lang="en-US" sz="1500" dirty="0" smtClean="0"/>
              <a:t> </a:t>
            </a:r>
            <a:r>
              <a:rPr lang="en-US" sz="1500" dirty="0" err="1" smtClean="0"/>
              <a:t>на</a:t>
            </a:r>
            <a:r>
              <a:rPr lang="en-US" sz="1500" dirty="0" smtClean="0"/>
              <a:t> </a:t>
            </a:r>
            <a:r>
              <a:rPr lang="en-US" sz="1500" dirty="0" err="1" smtClean="0"/>
              <a:t>трансфер</a:t>
            </a:r>
            <a:r>
              <a:rPr lang="en-US" sz="1500" dirty="0" smtClean="0"/>
              <a:t>, </a:t>
            </a:r>
            <a:r>
              <a:rPr lang="en-US" sz="1500" dirty="0" err="1" smtClean="0"/>
              <a:t>уништување</a:t>
            </a:r>
            <a:r>
              <a:rPr lang="en-US" sz="1500" dirty="0" smtClean="0"/>
              <a:t>, </a:t>
            </a:r>
            <a:r>
              <a:rPr lang="en-US" sz="1500" dirty="0" err="1" smtClean="0"/>
              <a:t>замена</a:t>
            </a:r>
            <a:r>
              <a:rPr lang="en-US" sz="1500" dirty="0" smtClean="0"/>
              <a:t>, </a:t>
            </a:r>
            <a:r>
              <a:rPr lang="en-US" sz="1500" dirty="0" err="1" smtClean="0"/>
              <a:t>располагање</a:t>
            </a:r>
            <a:r>
              <a:rPr lang="en-US" sz="1500" dirty="0" smtClean="0"/>
              <a:t> </a:t>
            </a:r>
            <a:r>
              <a:rPr lang="en-US" sz="1500" dirty="0" err="1" smtClean="0"/>
              <a:t>или</a:t>
            </a:r>
            <a:r>
              <a:rPr lang="en-US" sz="1500" dirty="0" smtClean="0"/>
              <a:t> </a:t>
            </a:r>
            <a:r>
              <a:rPr lang="en-US" sz="1500" dirty="0" err="1" smtClean="0"/>
              <a:t>на</a:t>
            </a:r>
            <a:r>
              <a:rPr lang="en-US" sz="1500" dirty="0" smtClean="0"/>
              <a:t> </a:t>
            </a:r>
            <a:r>
              <a:rPr lang="en-US" sz="1500" dirty="0" err="1" smtClean="0"/>
              <a:t>движење</a:t>
            </a:r>
            <a:r>
              <a:rPr lang="en-US" sz="1500" dirty="0" smtClean="0"/>
              <a:t> </a:t>
            </a:r>
            <a:r>
              <a:rPr lang="en-US" sz="1500" dirty="0" err="1" smtClean="0"/>
              <a:t>на</a:t>
            </a:r>
            <a:r>
              <a:rPr lang="en-US" sz="1500" dirty="0" smtClean="0"/>
              <a:t> </a:t>
            </a:r>
            <a:r>
              <a:rPr lang="en-US" sz="1500" dirty="0" err="1" smtClean="0"/>
              <a:t>имот</a:t>
            </a:r>
            <a:r>
              <a:rPr lang="en-US" sz="1500" dirty="0" smtClean="0"/>
              <a:t> </a:t>
            </a:r>
            <a:r>
              <a:rPr lang="en-US" sz="1500" dirty="0" err="1" smtClean="0"/>
              <a:t>или</a:t>
            </a:r>
            <a:r>
              <a:rPr lang="en-US" sz="1500" dirty="0" smtClean="0"/>
              <a:t> </a:t>
            </a:r>
            <a:r>
              <a:rPr lang="en-US" sz="1500" dirty="0" err="1" smtClean="0"/>
              <a:t>привремено</a:t>
            </a:r>
            <a:r>
              <a:rPr lang="en-US" sz="1500" dirty="0" smtClean="0"/>
              <a:t> </a:t>
            </a:r>
            <a:r>
              <a:rPr lang="en-US" sz="1500" dirty="0" err="1" smtClean="0"/>
              <a:t>преземање</a:t>
            </a:r>
            <a:r>
              <a:rPr lang="en-US" sz="1500" dirty="0" smtClean="0"/>
              <a:t> </a:t>
            </a:r>
            <a:r>
              <a:rPr lang="en-US" sz="1500" dirty="0" err="1" smtClean="0"/>
              <a:t>на</a:t>
            </a:r>
            <a:r>
              <a:rPr lang="en-US" sz="1500" dirty="0" smtClean="0"/>
              <a:t> </a:t>
            </a:r>
            <a:r>
              <a:rPr lang="en-US" sz="1500" dirty="0" err="1" smtClean="0"/>
              <a:t>чување</a:t>
            </a:r>
            <a:r>
              <a:rPr lang="en-US" sz="1500" dirty="0" smtClean="0"/>
              <a:t> </a:t>
            </a:r>
            <a:r>
              <a:rPr lang="en-US" sz="1500" dirty="0" err="1" smtClean="0"/>
              <a:t>или</a:t>
            </a:r>
            <a:r>
              <a:rPr lang="en-US" sz="1500" dirty="0" smtClean="0"/>
              <a:t> </a:t>
            </a:r>
            <a:r>
              <a:rPr lang="en-US" sz="1500" dirty="0" err="1" smtClean="0"/>
              <a:t>контрола</a:t>
            </a:r>
            <a:r>
              <a:rPr lang="en-US" sz="1500" dirty="0" smtClean="0"/>
              <a:t> </a:t>
            </a:r>
            <a:r>
              <a:rPr lang="en-US" sz="1500" dirty="0" err="1" smtClean="0"/>
              <a:t>над</a:t>
            </a:r>
            <a:r>
              <a:rPr lang="en-US" sz="1500" dirty="0" smtClean="0"/>
              <a:t> </a:t>
            </a:r>
            <a:r>
              <a:rPr lang="en-US" sz="1500" dirty="0" err="1" smtClean="0"/>
              <a:t>имот</a:t>
            </a:r>
            <a:r>
              <a:rPr lang="en-US" sz="1500" dirty="0" smtClean="0"/>
              <a:t> </a:t>
            </a:r>
            <a:r>
              <a:rPr lang="en-US" sz="1500" dirty="0" err="1" smtClean="0"/>
              <a:t>врз</a:t>
            </a:r>
            <a:r>
              <a:rPr lang="en-US" sz="1500" dirty="0" smtClean="0"/>
              <a:t> </a:t>
            </a:r>
            <a:r>
              <a:rPr lang="en-US" sz="1500" dirty="0" err="1" smtClean="0"/>
              <a:t>основа</a:t>
            </a:r>
            <a:r>
              <a:rPr lang="en-US" sz="1500" dirty="0" smtClean="0"/>
              <a:t> </a:t>
            </a:r>
            <a:r>
              <a:rPr lang="en-US" sz="1500" dirty="0" err="1" smtClean="0"/>
              <a:t>на</a:t>
            </a:r>
            <a:r>
              <a:rPr lang="en-US" sz="1500" dirty="0" smtClean="0"/>
              <a:t> </a:t>
            </a:r>
            <a:r>
              <a:rPr lang="en-US" sz="1500" dirty="0" err="1" smtClean="0"/>
              <a:t>налог</a:t>
            </a:r>
            <a:r>
              <a:rPr lang="en-US" sz="1500" dirty="0" smtClean="0"/>
              <a:t> </a:t>
            </a:r>
            <a:r>
              <a:rPr lang="en-US" sz="1500" dirty="0" err="1" smtClean="0"/>
              <a:t>издаден</a:t>
            </a:r>
            <a:r>
              <a:rPr lang="en-US" sz="1500" dirty="0" smtClean="0"/>
              <a:t> </a:t>
            </a:r>
            <a:r>
              <a:rPr lang="en-US" sz="1500" dirty="0" err="1" smtClean="0"/>
              <a:t>од</a:t>
            </a:r>
            <a:r>
              <a:rPr lang="en-US" sz="1500" dirty="0" smtClean="0"/>
              <a:t> </a:t>
            </a:r>
            <a:r>
              <a:rPr lang="en-US" sz="1500" dirty="0" err="1" smtClean="0"/>
              <a:t>суд</a:t>
            </a:r>
            <a:r>
              <a:rPr lang="en-US" sz="1500" dirty="0" smtClean="0"/>
              <a:t> </a:t>
            </a:r>
            <a:r>
              <a:rPr lang="en-US" sz="1500" dirty="0" err="1" smtClean="0"/>
              <a:t>или</a:t>
            </a:r>
            <a:r>
              <a:rPr lang="en-US" sz="1500" dirty="0" smtClean="0"/>
              <a:t> </a:t>
            </a:r>
            <a:r>
              <a:rPr lang="en-US" sz="1500" dirty="0" err="1" smtClean="0"/>
              <a:t>од</a:t>
            </a:r>
            <a:r>
              <a:rPr lang="en-US" sz="1500" dirty="0" smtClean="0"/>
              <a:t> </a:t>
            </a:r>
            <a:r>
              <a:rPr lang="en-US" sz="1500" dirty="0" err="1" smtClean="0"/>
              <a:t>друг</a:t>
            </a:r>
            <a:r>
              <a:rPr lang="en-US" sz="1500" dirty="0" smtClean="0"/>
              <a:t> </a:t>
            </a:r>
            <a:r>
              <a:rPr lang="en-US" sz="1500" dirty="0" err="1" smtClean="0"/>
              <a:t>надлежен</a:t>
            </a:r>
            <a:r>
              <a:rPr lang="en-US" sz="1500" dirty="0" smtClean="0"/>
              <a:t> </a:t>
            </a:r>
            <a:r>
              <a:rPr lang="en-US" sz="1500" dirty="0" err="1" smtClean="0"/>
              <a:t>орган</a:t>
            </a:r>
            <a:r>
              <a:rPr lang="en-US" sz="1500" dirty="0" smtClean="0"/>
              <a:t> (</a:t>
            </a:r>
            <a:r>
              <a:rPr lang="en-US" sz="1500" dirty="0" err="1" smtClean="0"/>
              <a:t>во</a:t>
            </a:r>
            <a:r>
              <a:rPr lang="en-US" sz="1500" dirty="0" smtClean="0"/>
              <a:t> </a:t>
            </a:r>
            <a:r>
              <a:rPr lang="en-US" sz="1500" dirty="0" err="1" smtClean="0"/>
              <a:t>овој</a:t>
            </a:r>
            <a:r>
              <a:rPr lang="en-US" sz="1500" dirty="0" smtClean="0"/>
              <a:t> </a:t>
            </a:r>
            <a:r>
              <a:rPr lang="en-US" sz="1500" dirty="0" err="1" smtClean="0"/>
              <a:t>контекст</a:t>
            </a:r>
            <a:r>
              <a:rPr lang="en-US" sz="1500" dirty="0" smtClean="0"/>
              <a:t> </a:t>
            </a:r>
            <a:r>
              <a:rPr lang="en-US" sz="1500" dirty="0" err="1" smtClean="0"/>
              <a:t>Директивата</a:t>
            </a:r>
            <a:r>
              <a:rPr lang="en-US" sz="1500" dirty="0" smtClean="0"/>
              <a:t> </a:t>
            </a:r>
            <a:r>
              <a:rPr lang="en-US" sz="1500" dirty="0" err="1" smtClean="0"/>
              <a:t>се</a:t>
            </a:r>
            <a:r>
              <a:rPr lang="en-US" sz="1500" dirty="0" smtClean="0"/>
              <a:t> </a:t>
            </a:r>
            <a:r>
              <a:rPr lang="en-US" sz="1500" dirty="0" err="1" smtClean="0"/>
              <a:t>однесува</a:t>
            </a:r>
            <a:r>
              <a:rPr lang="en-US" sz="1500" dirty="0" smtClean="0"/>
              <a:t> </a:t>
            </a:r>
            <a:r>
              <a:rPr lang="en-US" sz="1500" dirty="0" err="1" smtClean="0"/>
              <a:t>само</a:t>
            </a:r>
            <a:r>
              <a:rPr lang="en-US" sz="1500" dirty="0" smtClean="0"/>
              <a:t> </a:t>
            </a:r>
            <a:r>
              <a:rPr lang="en-US" sz="1500" dirty="0" err="1" smtClean="0"/>
              <a:t>на</a:t>
            </a:r>
            <a:r>
              <a:rPr lang="en-US" sz="1500" dirty="0" smtClean="0"/>
              <a:t> </a:t>
            </a:r>
            <a:r>
              <a:rPr lang="en-US" sz="1500" dirty="0" err="1" smtClean="0"/>
              <a:t>замрзнување</a:t>
            </a:r>
            <a:r>
              <a:rPr lang="en-US" sz="1500" dirty="0" smtClean="0"/>
              <a:t>); </a:t>
            </a:r>
            <a:endParaRPr lang="en-US" altLang="ja-JP" sz="1500" dirty="0" smtClean="0"/>
          </a:p>
          <a:p>
            <a:r>
              <a:rPr lang="en-US" sz="1500" b="1" dirty="0" smtClean="0"/>
              <a:t>„</a:t>
            </a:r>
            <a:r>
              <a:rPr lang="en-US" sz="1500" b="1" dirty="0" err="1" smtClean="0"/>
              <a:t>конфискација</a:t>
            </a:r>
            <a:r>
              <a:rPr lang="en-US" sz="1500" b="1" dirty="0" smtClean="0"/>
              <a:t>“</a:t>
            </a:r>
            <a:r>
              <a:rPr lang="en-US" sz="1500" dirty="0" smtClean="0"/>
              <a:t> </a:t>
            </a:r>
            <a:r>
              <a:rPr lang="en-US" sz="1500" dirty="0" err="1" smtClean="0"/>
              <a:t>значи</a:t>
            </a:r>
            <a:r>
              <a:rPr lang="en-US" sz="1500" dirty="0" smtClean="0"/>
              <a:t> </a:t>
            </a:r>
            <a:r>
              <a:rPr lang="en-US" sz="1500" dirty="0" err="1" smtClean="0"/>
              <a:t>крајно</a:t>
            </a:r>
            <a:r>
              <a:rPr lang="en-US" sz="1500" dirty="0" smtClean="0"/>
              <a:t> </a:t>
            </a:r>
            <a:r>
              <a:rPr lang="en-US" sz="1500" dirty="0" err="1" smtClean="0"/>
              <a:t>лишување</a:t>
            </a:r>
            <a:r>
              <a:rPr lang="en-US" sz="1500" dirty="0" smtClean="0"/>
              <a:t> </a:t>
            </a:r>
            <a:r>
              <a:rPr lang="en-US" sz="1500" dirty="0" err="1" smtClean="0"/>
              <a:t>од</a:t>
            </a:r>
            <a:r>
              <a:rPr lang="en-US" sz="1500" dirty="0" smtClean="0"/>
              <a:t> </a:t>
            </a:r>
            <a:r>
              <a:rPr lang="en-US" sz="1500" dirty="0" err="1" smtClean="0"/>
              <a:t>имот</a:t>
            </a:r>
            <a:r>
              <a:rPr lang="en-US" sz="1500" dirty="0" smtClean="0"/>
              <a:t> </a:t>
            </a:r>
            <a:r>
              <a:rPr lang="en-US" sz="1500" dirty="0" err="1" smtClean="0"/>
              <a:t>наложено</a:t>
            </a:r>
            <a:r>
              <a:rPr lang="en-US" sz="1500" dirty="0" smtClean="0"/>
              <a:t> </a:t>
            </a:r>
            <a:r>
              <a:rPr lang="en-US" sz="1500" dirty="0" err="1" smtClean="0"/>
              <a:t>од</a:t>
            </a:r>
            <a:r>
              <a:rPr lang="en-US" sz="1500" dirty="0" smtClean="0"/>
              <a:t> </a:t>
            </a:r>
            <a:r>
              <a:rPr lang="en-US" sz="1500" dirty="0" err="1" smtClean="0"/>
              <a:t>суд</a:t>
            </a:r>
            <a:r>
              <a:rPr lang="en-US" sz="1500" dirty="0" smtClean="0"/>
              <a:t> </a:t>
            </a:r>
            <a:r>
              <a:rPr lang="en-US" sz="1500" dirty="0" err="1" smtClean="0"/>
              <a:t>во</a:t>
            </a:r>
            <a:r>
              <a:rPr lang="en-US" sz="1500" dirty="0" smtClean="0"/>
              <a:t> </a:t>
            </a:r>
            <a:r>
              <a:rPr lang="en-US" sz="1500" dirty="0" err="1" smtClean="0"/>
              <a:t>однос</a:t>
            </a:r>
            <a:r>
              <a:rPr lang="en-US" sz="1500" dirty="0" smtClean="0"/>
              <a:t> </a:t>
            </a:r>
            <a:r>
              <a:rPr lang="en-US" sz="1500" dirty="0" err="1" smtClean="0"/>
              <a:t>на</a:t>
            </a:r>
            <a:r>
              <a:rPr lang="en-US" sz="1500" dirty="0" smtClean="0"/>
              <a:t> </a:t>
            </a:r>
            <a:r>
              <a:rPr lang="en-US" sz="1500" dirty="0" err="1" smtClean="0"/>
              <a:t>кривично</a:t>
            </a:r>
            <a:r>
              <a:rPr lang="en-US" sz="1500" dirty="0" smtClean="0"/>
              <a:t> </a:t>
            </a:r>
            <a:r>
              <a:rPr lang="en-US" sz="1500" dirty="0" err="1" smtClean="0"/>
              <a:t>дело</a:t>
            </a:r>
            <a:r>
              <a:rPr lang="en-US" sz="1500" dirty="0" smtClean="0"/>
              <a:t>. </a:t>
            </a:r>
            <a:endParaRPr lang="en-US" altLang="ja-JP" sz="1500" dirty="0" smtClean="0"/>
          </a:p>
          <a:p>
            <a:endParaRPr lang="en-US" sz="1500" dirty="0" smtClean="0"/>
          </a:p>
          <a:p>
            <a:r>
              <a:rPr lang="en-US" sz="1500" b="1" dirty="0" err="1" smtClean="0"/>
              <a:t>Дефинирајте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ги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релевантните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национални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правни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одредби</a:t>
            </a:r>
            <a:r>
              <a:rPr lang="en-US" sz="1500" b="1" dirty="0" smtClean="0"/>
              <a:t> и </a:t>
            </a:r>
            <a:r>
              <a:rPr lang="en-US" sz="1500" b="1" dirty="0" err="1" smtClean="0"/>
              <a:t>споредете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ги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со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овие</a:t>
            </a:r>
            <a:r>
              <a:rPr lang="en-US" sz="1500" b="1" dirty="0" smtClean="0"/>
              <a:t> </a:t>
            </a:r>
            <a:r>
              <a:rPr lang="en-US" sz="1500" b="1" dirty="0" err="1" smtClean="0"/>
              <a:t>дефиниции</a:t>
            </a:r>
            <a:r>
              <a:rPr lang="en-US" sz="1500" b="1" dirty="0" smtClean="0"/>
              <a:t>.</a:t>
            </a:r>
            <a:r>
              <a:rPr lang="en-US" sz="1500" dirty="0" smtClean="0"/>
              <a:t> </a:t>
            </a:r>
          </a:p>
          <a:p>
            <a:endParaRPr lang="en-US" sz="1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46872</TotalTime>
  <Words>2702</Words>
  <Application>Microsoft Office PowerPoint</Application>
  <PresentationFormat>On-screen Show (4:3)</PresentationFormat>
  <Paragraphs>331</Paragraphs>
  <Slides>36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Arial</vt:lpstr>
      <vt:lpstr>ＭＳ Ｐゴシック</vt:lpstr>
      <vt:lpstr>Arial Narrow</vt:lpstr>
      <vt:lpstr>Calibri</vt:lpstr>
      <vt:lpstr>Office Theme</vt:lpstr>
      <vt:lpstr>Финансиски истраги</vt:lpstr>
      <vt:lpstr>Цели на сесијата </vt:lpstr>
      <vt:lpstr>1. ВОВЕД</vt:lpstr>
      <vt:lpstr>1. Вовед</vt:lpstr>
      <vt:lpstr>1.1 Зошто е потребна конфискација на имотната корист што е стекната од кривично дело? </vt:lpstr>
      <vt:lpstr> 1.2 Што е финансиска истрага? </vt:lpstr>
      <vt:lpstr> 1.3 Меѓународни правни инструменти  </vt:lpstr>
      <vt:lpstr> 1.3 Меѓународни правни инструменти - ЕУ </vt:lpstr>
      <vt:lpstr>  1.4 Дефинирање на поимите </vt:lpstr>
      <vt:lpstr>2. ЕЛЕМЕНТИ НА ФИНАНСИСКАТА ИСТРАГА</vt:lpstr>
      <vt:lpstr>2. Елементи на финансиската истрага</vt:lpstr>
      <vt:lpstr> 2.1 Откривање на кривичното дело и на сторителот (паралелно со кривичната истрага)  Откривање на кривичното дело и на сторителот (паралелно со кривичната истрага)  </vt:lpstr>
      <vt:lpstr> 2.2 Утврдување на имотната корист што е стекната од кривично дело  </vt:lpstr>
      <vt:lpstr> 2.2 Утврдување на имотната корист што е стекната од кривично дело  </vt:lpstr>
      <vt:lpstr> 2.3 Утврдување на имотот што треба да се конфискува </vt:lpstr>
      <vt:lpstr> 2.4 Налог за замрзнување </vt:lpstr>
      <vt:lpstr> 2.4 Налог за замрзнување </vt:lpstr>
      <vt:lpstr>2.4 Налог за замрзнување</vt:lpstr>
      <vt:lpstr>3. КОНФИСКАЦИЈА НА ИМОТНАТА КОРИСТ ШТО Е СТЕКНАТА ОД КРИВИЧНО ДЕЛО</vt:lpstr>
      <vt:lpstr>3. Конфискација на имотната корист што е стекната од кривично дело</vt:lpstr>
      <vt:lpstr>3. Конфискација на имотната корист што е стекната од кривично дело Конфискација на имотната корист што е стекната од кривично делоВрска со имотното побарување на жртвата </vt:lpstr>
      <vt:lpstr>3. Конфискација на имотната корист што е стекната од кривично дело Проширена конфискација</vt:lpstr>
      <vt:lpstr>4. Поврзани прашања</vt:lpstr>
      <vt:lpstr>4. Поврзани прашања</vt:lpstr>
      <vt:lpstr>4.1 Управување со замрзнат и со конфискуван имот</vt:lpstr>
      <vt:lpstr>4.2 Статистички податоци за финансиски истраги, замрзнување и конфискација</vt:lpstr>
      <vt:lpstr>4.3 Институционален аспект</vt:lpstr>
      <vt:lpstr> 4.3 Меѓуагенциска соработка  </vt:lpstr>
      <vt:lpstr>4.3 Институционален аспект</vt:lpstr>
      <vt:lpstr>PowerPoint Presentation</vt:lpstr>
      <vt:lpstr>Перење пари и финансиска истрага</vt:lpstr>
      <vt:lpstr>Перење пари и финансиска истрага</vt:lpstr>
      <vt:lpstr>Перење пари и финансиски истраги</vt:lpstr>
      <vt:lpstr>Вежба</vt:lpstr>
      <vt:lpstr>Резиме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</dc:creator>
  <cp:lastModifiedBy>Alkemist</cp:lastModifiedBy>
  <cp:revision>407</cp:revision>
  <cp:lastPrinted>2016-05-18T07:38:13Z</cp:lastPrinted>
  <dcterms:created xsi:type="dcterms:W3CDTF">2013-06-24T06:40:18Z</dcterms:created>
  <dcterms:modified xsi:type="dcterms:W3CDTF">2017-11-09T17:51:57Z</dcterms:modified>
</cp:coreProperties>
</file>